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686A"/>
    <a:srgbClr val="73C7D0"/>
    <a:srgbClr val="79C3A9"/>
    <a:srgbClr val="B9D47D"/>
    <a:srgbClr val="AD4571"/>
    <a:srgbClr val="B69500"/>
    <a:srgbClr val="E4C563"/>
    <a:srgbClr val="7FA635"/>
    <a:srgbClr val="8E9294"/>
    <a:srgbClr val="009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9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136D1E-73C2-45A9-9527-E4E72DC96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F4C858-8683-4ECA-AAA1-7D488C421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5942B5-D700-4831-8932-22276BFC0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441E9B-8226-4D2C-9FA8-D350F112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ACBB75-DDE6-4F26-96E5-6A6E5118D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5321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E3933D-0B68-4709-9D0F-73C13A677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B33380-3FE3-4D30-B1E1-41BCE5683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DB47B25-19CB-48E6-9CC7-335B296E4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D0F675B-3C07-4252-BDFA-54B93D5A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BAD079-DF2C-48EA-BAD4-81B61584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87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451559B-96AF-459B-9933-7565FD9E08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F8D8220-82E1-44DD-BB44-099E88F42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0E9EB6-F3CF-48AB-936F-C7D421185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DB6AC5-EFFC-4B48-9E49-8F3DABB2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157196-B8C6-4394-8B73-9F4F2003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3196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5C959C-1BD2-4E19-BDD9-EFE24DB1F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1271DE-3985-4CD6-B46B-851BB7EC2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8A7294-0EF3-4A21-BC65-E2D88F4CB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13EAF0-51E1-4787-B0D1-78512C44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56704F-409E-41D3-A37B-FE2837E73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51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49D557-DBB6-4811-A33C-1436EAD2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1BBE1D-1690-4AC4-B1D6-589BD1627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298453-C789-4339-85D4-6DBA73E5B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F843614-95D4-4AA3-B54B-679150B15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5F63EA-729E-4734-811C-51FDA50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220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DD3313-72F1-499D-A5C1-0DFA2083A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503829-825B-4F58-8C5E-676DAE3A4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8F5361-EC2C-4692-A567-D75525958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B9160D6-2C98-4BE7-88DD-7BCC2D6F9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EE1411C-3DA4-49FD-BB05-A4319F82C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F058AB-906E-4AA0-906E-C4ED912F4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1065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286440-9042-4A2A-ABFF-A047FC268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32A2A8-EC56-4E99-A765-298CD5819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F5D8-EFAB-4426-BD53-AFB5D344F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506F8B-0791-4867-9408-043BFA1D4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0845D22-58C4-4EE5-A491-E2D4313899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0B5520-9AA8-4125-B84C-5A558A0A7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A970CA4-269A-4294-A529-C9490BE3C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026167-DE4E-4EEF-A38E-ED524F10D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7187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D46E5-3EC3-4652-8827-80C0F9F15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902DB7-3231-4793-95EF-8FAC59C9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803274E-DB9E-43E8-B7EF-DA927F276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4FB7EC6-8B87-4D0F-9332-DA37BC7CA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2504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6C04A6-6742-4810-BDDD-71D6540B7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3B9F4CA-A072-461F-A1E6-9342400C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EA4A25-94FA-405F-85C9-BCE23069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276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84769-16B3-4CBB-9589-C2EC3DEF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86C9571-CFDC-40E3-9F20-07EB1B024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D90550F-B271-496A-AACD-BB97D5104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6F8D35E-9ED5-4F48-A2D5-B139E7D06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200187A-B1B1-4117-AB6B-CD2E254A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903776-2ABF-4D16-BD89-7ECABE868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53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C6BD3-4FA9-4E0C-A955-B28F330AB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7FF119-0BCD-493B-9C13-9E3F93AD2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299537E-C371-44FD-A739-22D8E938CE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66958D-C82E-4CCF-B282-04FF62B9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372FCA-D6A9-4813-BC65-2322BF6F9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9338215-A3CC-41D8-8826-CD5016EA7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1632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251E24E-CAFB-4032-BAAE-A97FCB46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D029A1E-3163-4F33-9EF2-337D3ED8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D8379-6185-4EF0-B297-235E1345BE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BC8EC-F7F1-4387-AD28-19F580F6B069}" type="datetimeFigureOut">
              <a:rPr lang="de-DE" smtClean="0"/>
              <a:t>13.11.2020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D86D6D-DCFA-4D88-9FF7-45F6086A4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89FB5A-405C-46E9-A2C5-C121016F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3A0E9-6E0F-40BE-94E2-96076A1C49C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329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214F846-A722-43EB-B763-88F1756FC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9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DCC36A71-7D1C-4B57-AFE9-83AD53C8D76C}"/>
              </a:ext>
            </a:extLst>
          </p:cNvPr>
          <p:cNvSpPr txBox="1"/>
          <p:nvPr/>
        </p:nvSpPr>
        <p:spPr>
          <a:xfrm>
            <a:off x="349200" y="349200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7B8D37C-25EE-4107-A3FA-C2474549DF6D}"/>
              </a:ext>
            </a:extLst>
          </p:cNvPr>
          <p:cNvSpPr txBox="1"/>
          <p:nvPr/>
        </p:nvSpPr>
        <p:spPr>
          <a:xfrm>
            <a:off x="11518800" y="349200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0EC0A9-E6A6-4969-BDE0-6E7DBF97320E}"/>
              </a:ext>
            </a:extLst>
          </p:cNvPr>
          <p:cNvSpPr txBox="1"/>
          <p:nvPr/>
        </p:nvSpPr>
        <p:spPr>
          <a:xfrm>
            <a:off x="349200" y="5774185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A9B11A4-9515-4903-A3A4-3D9A7C8E95B8}"/>
              </a:ext>
            </a:extLst>
          </p:cNvPr>
          <p:cNvSpPr txBox="1"/>
          <p:nvPr/>
        </p:nvSpPr>
        <p:spPr>
          <a:xfrm>
            <a:off x="11518800" y="5774185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5C7A3BD-125D-4952-9C74-3CF9941C0536}"/>
              </a:ext>
            </a:extLst>
          </p:cNvPr>
          <p:cNvSpPr txBox="1"/>
          <p:nvPr/>
        </p:nvSpPr>
        <p:spPr>
          <a:xfrm>
            <a:off x="349200" y="6184800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5013D63-19A1-4B3A-B909-88E0E83FBC28}"/>
              </a:ext>
            </a:extLst>
          </p:cNvPr>
          <p:cNvSpPr txBox="1"/>
          <p:nvPr/>
        </p:nvSpPr>
        <p:spPr>
          <a:xfrm>
            <a:off x="11518800" y="6184800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9D5CF15-3F46-43EA-9F2F-A82FE5ECD866}"/>
              </a:ext>
            </a:extLst>
          </p:cNvPr>
          <p:cNvSpPr txBox="1"/>
          <p:nvPr/>
        </p:nvSpPr>
        <p:spPr>
          <a:xfrm>
            <a:off x="676799" y="349200"/>
            <a:ext cx="5185616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SENSORIK ZUR </a:t>
            </a:r>
            <a:r>
              <a:rPr lang="de-DE" sz="1100" b="1" dirty="0" smtClean="0">
                <a:solidFill>
                  <a:schemeClr val="bg1"/>
                </a:solidFill>
              </a:rPr>
              <a:t>ERFASSUNG VON BEWEGUNGSMODALITÄTEN UND VITALFUNKTIONEN</a:t>
            </a:r>
            <a:endParaRPr lang="de-DE" sz="1100" b="1" dirty="0">
              <a:solidFill>
                <a:schemeClr val="bg1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51042DDF-CAA4-46EE-B7CC-B301EED4A292}"/>
              </a:ext>
            </a:extLst>
          </p:cNvPr>
          <p:cNvSpPr txBox="1"/>
          <p:nvPr/>
        </p:nvSpPr>
        <p:spPr>
          <a:xfrm>
            <a:off x="6475201" y="349200"/>
            <a:ext cx="5040000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pPr algn="r"/>
            <a:r>
              <a:rPr lang="de-DE" sz="1100" b="1" dirty="0" smtClean="0">
                <a:solidFill>
                  <a:schemeClr val="bg1"/>
                </a:solidFill>
              </a:rPr>
              <a:t>SENSORSIGNAL-/DATENVERARBEITUNG </a:t>
            </a:r>
            <a:r>
              <a:rPr lang="de-DE" sz="1100" b="1" dirty="0">
                <a:solidFill>
                  <a:schemeClr val="bg1"/>
                </a:solidFill>
              </a:rPr>
              <a:t>UND -ÜBERTRAGUNG 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230A5842-9DF0-454E-BB2D-180C2EADE390}"/>
              </a:ext>
            </a:extLst>
          </p:cNvPr>
          <p:cNvSpPr txBox="1"/>
          <p:nvPr/>
        </p:nvSpPr>
        <p:spPr>
          <a:xfrm>
            <a:off x="4470824" y="3062874"/>
            <a:ext cx="324000" cy="32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de-DE" sz="1500" b="1" dirty="0">
                <a:solidFill>
                  <a:schemeClr val="bg1"/>
                </a:solidFill>
              </a:rPr>
              <a:t>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0F0B932-E94C-4644-B048-F8F12C9E3BB7}"/>
              </a:ext>
            </a:extLst>
          </p:cNvPr>
          <p:cNvSpPr txBox="1"/>
          <p:nvPr/>
        </p:nvSpPr>
        <p:spPr>
          <a:xfrm>
            <a:off x="676799" y="5774185"/>
            <a:ext cx="5040000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BIOMECHANISCHE MODELLIERUNG UND ZUSTANDSBESTIMMUNG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C8A3A00-B5A5-4548-A234-C7FC71379855}"/>
              </a:ext>
            </a:extLst>
          </p:cNvPr>
          <p:cNvSpPr txBox="1"/>
          <p:nvPr/>
        </p:nvSpPr>
        <p:spPr>
          <a:xfrm>
            <a:off x="6475201" y="5774185"/>
            <a:ext cx="5040000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pPr algn="r"/>
            <a:r>
              <a:rPr lang="de-DE" sz="1100" b="1" dirty="0" smtClean="0">
                <a:solidFill>
                  <a:schemeClr val="bg1"/>
                </a:solidFill>
              </a:rPr>
              <a:t>PHYSIOLOGISCHE/BEHAVIORALE </a:t>
            </a:r>
            <a:r>
              <a:rPr lang="de-DE" sz="1100" b="1" dirty="0">
                <a:solidFill>
                  <a:schemeClr val="bg1"/>
                </a:solidFill>
              </a:rPr>
              <a:t>MODELLIERUNG UND ZUSTANDSBESTIMMUNG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AB0BB42-E2D7-4DF3-ADD8-B55716E69ADD}"/>
              </a:ext>
            </a:extLst>
          </p:cNvPr>
          <p:cNvSpPr txBox="1"/>
          <p:nvPr/>
        </p:nvSpPr>
        <p:spPr>
          <a:xfrm>
            <a:off x="676799" y="6179158"/>
            <a:ext cx="5040000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ZENTRALE VERWALTUNG </a:t>
            </a:r>
            <a:r>
              <a:rPr lang="de-DE" sz="1100" dirty="0">
                <a:solidFill>
                  <a:schemeClr val="bg1"/>
                </a:solidFill>
              </a:rPr>
              <a:t>[Vossiek – </a:t>
            </a:r>
            <a:r>
              <a:rPr lang="de-DE" sz="1100" dirty="0" smtClean="0">
                <a:solidFill>
                  <a:schemeClr val="bg1"/>
                </a:solidFill>
              </a:rPr>
              <a:t>LHFT]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8565373-0B87-41FA-A377-5E3817FA53AC}"/>
              </a:ext>
            </a:extLst>
          </p:cNvPr>
          <p:cNvSpPr txBox="1"/>
          <p:nvPr/>
        </p:nvSpPr>
        <p:spPr>
          <a:xfrm>
            <a:off x="6475201" y="6179158"/>
            <a:ext cx="5040000" cy="324000"/>
          </a:xfrm>
          <a:prstGeom prst="rect">
            <a:avLst/>
          </a:prstGeom>
          <a:noFill/>
        </p:spPr>
        <p:txBody>
          <a:bodyPr wrap="square" lIns="54000" tIns="0" rIns="54000" bIns="0" rtlCol="0" anchor="ctr" anchorCtr="0">
            <a:noAutofit/>
          </a:bodyPr>
          <a:lstStyle/>
          <a:p>
            <a:pPr algn="r"/>
            <a:r>
              <a:rPr lang="de-DE" sz="1100" b="1" dirty="0">
                <a:solidFill>
                  <a:schemeClr val="bg1"/>
                </a:solidFill>
              </a:rPr>
              <a:t>INTEGRIERTES GRADUIERTENKOLLEG </a:t>
            </a:r>
            <a:r>
              <a:rPr lang="de-DE" sz="1100" dirty="0" smtClean="0">
                <a:solidFill>
                  <a:schemeClr val="bg1"/>
                </a:solidFill>
              </a:rPr>
              <a:t>[ </a:t>
            </a:r>
            <a:r>
              <a:rPr lang="de-DE" sz="1100" dirty="0">
                <a:solidFill>
                  <a:schemeClr val="bg1"/>
                </a:solidFill>
              </a:rPr>
              <a:t>Eskofier – </a:t>
            </a:r>
            <a:r>
              <a:rPr lang="de-DE" sz="1100" dirty="0" smtClean="0">
                <a:solidFill>
                  <a:schemeClr val="bg1"/>
                </a:solidFill>
              </a:rPr>
              <a:t>MaD]</a:t>
            </a:r>
            <a:endParaRPr lang="de-DE" sz="1100" dirty="0">
              <a:solidFill>
                <a:schemeClr val="bg1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F698801F-4C0C-426E-915A-ACFBAE9EDB2C}"/>
              </a:ext>
            </a:extLst>
          </p:cNvPr>
          <p:cNvSpPr>
            <a:spLocks noChangeAspect="1"/>
          </p:cNvSpPr>
          <p:nvPr/>
        </p:nvSpPr>
        <p:spPr>
          <a:xfrm>
            <a:off x="4072128" y="1201003"/>
            <a:ext cx="4047744" cy="404774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ArchUp">
              <a:avLst>
                <a:gd name="adj" fmla="val 11323221"/>
              </a:avLst>
            </a:prstTxWarp>
            <a:noAutofit/>
          </a:bodyPr>
          <a:lstStyle/>
          <a:p>
            <a:pPr algn="ctr"/>
            <a:r>
              <a:rPr lang="de-DE" sz="1200" b="1" dirty="0">
                <a:solidFill>
                  <a:schemeClr val="bg1"/>
                </a:solidFill>
              </a:rPr>
              <a:t>ETHISCHE, RECHTL. UND GESELLSCHAFTL. HERAUSFORDERUNGEN</a:t>
            </a: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C1943172-56B8-481D-9040-BD698E934E92}"/>
              </a:ext>
            </a:extLst>
          </p:cNvPr>
          <p:cNvSpPr>
            <a:spLocks noChangeAspect="1"/>
          </p:cNvSpPr>
          <p:nvPr/>
        </p:nvSpPr>
        <p:spPr>
          <a:xfrm>
            <a:off x="4017537" y="1146412"/>
            <a:ext cx="4156926" cy="415692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ArchDown">
              <a:avLst/>
            </a:prstTxWarp>
            <a:noAutofit/>
          </a:bodyPr>
          <a:lstStyle/>
          <a:p>
            <a:pPr algn="ctr"/>
            <a:r>
              <a:rPr lang="de-DE" sz="1200" dirty="0">
                <a:solidFill>
                  <a:schemeClr val="bg1"/>
                </a:solidFill>
              </a:rPr>
              <a:t>[Dabrock, Braun – </a:t>
            </a:r>
            <a:r>
              <a:rPr lang="de-DE" sz="1200" dirty="0" smtClean="0">
                <a:solidFill>
                  <a:schemeClr val="bg1"/>
                </a:solidFill>
              </a:rPr>
              <a:t>Ethik]</a:t>
            </a:r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35406BF4-2594-4C4A-82BE-1708C058AF44}"/>
              </a:ext>
            </a:extLst>
          </p:cNvPr>
          <p:cNvSpPr txBox="1"/>
          <p:nvPr/>
        </p:nvSpPr>
        <p:spPr>
          <a:xfrm>
            <a:off x="4849415" y="2011995"/>
            <a:ext cx="2449774" cy="24497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ts val="2700"/>
              </a:lnSpc>
            </a:pPr>
            <a:r>
              <a:rPr lang="de-DE" sz="2100" b="1" dirty="0">
                <a:solidFill>
                  <a:srgbClr val="373A3B"/>
                </a:solidFill>
              </a:rPr>
              <a:t>EMPATHO-</a:t>
            </a:r>
          </a:p>
          <a:p>
            <a:pPr algn="ctr">
              <a:lnSpc>
                <a:spcPts val="2700"/>
              </a:lnSpc>
            </a:pPr>
            <a:r>
              <a:rPr lang="de-DE" sz="2100" b="1" dirty="0">
                <a:solidFill>
                  <a:srgbClr val="373A3B"/>
                </a:solidFill>
              </a:rPr>
              <a:t>KINÄSTHETISCHES </a:t>
            </a:r>
          </a:p>
          <a:p>
            <a:pPr algn="ctr">
              <a:lnSpc>
                <a:spcPts val="2700"/>
              </a:lnSpc>
            </a:pPr>
            <a:r>
              <a:rPr lang="de-DE" sz="2100" b="1" dirty="0">
                <a:solidFill>
                  <a:srgbClr val="373A3B"/>
                </a:solidFill>
              </a:rPr>
              <a:t>LABOR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3AE776AA-D338-4535-963D-073052ADB1A8}"/>
              </a:ext>
            </a:extLst>
          </p:cNvPr>
          <p:cNvSpPr txBox="1"/>
          <p:nvPr/>
        </p:nvSpPr>
        <p:spPr>
          <a:xfrm>
            <a:off x="349200" y="673201"/>
            <a:ext cx="4067033" cy="2520376"/>
          </a:xfrm>
          <a:prstGeom prst="rect">
            <a:avLst/>
          </a:prstGeom>
          <a:noFill/>
        </p:spPr>
        <p:txBody>
          <a:bodyPr wrap="square" lIns="126000" tIns="126000" rIns="126000" bIns="0" rtlCol="0" anchor="t" anchorCtr="0">
            <a:noAutofit/>
          </a:bodyPr>
          <a:lstStyle/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Multimodale </a:t>
            </a:r>
            <a:r>
              <a:rPr lang="de-DE" sz="1100" b="1" dirty="0" smtClean="0">
                <a:solidFill>
                  <a:srgbClr val="373A3B"/>
                </a:solidFill>
              </a:rPr>
              <a:t>Körperhüllen-Kamera </a:t>
            </a:r>
            <a:r>
              <a:rPr lang="de-DE" sz="1100" b="1" dirty="0">
                <a:solidFill>
                  <a:srgbClr val="373A3B"/>
                </a:solidFill>
              </a:rPr>
              <a:t/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[Stamminger – LGDV, Vossiek – LHFT]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Holographische 6D-Funkortung und Bewegungsverfolgung </a:t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[Vossiek – LHFT]</a:t>
            </a:r>
          </a:p>
          <a:p>
            <a:pPr marL="88900" indent="-88900"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 smtClean="0">
                <a:solidFill>
                  <a:srgbClr val="373A3B"/>
                </a:solidFill>
              </a:rPr>
              <a:t>Höchstintegrierter, lokalisierbarer EMG-Funktransponder</a:t>
            </a:r>
          </a:p>
          <a:p>
            <a:pPr indent="92075">
              <a:spcAft>
                <a:spcPts val="300"/>
              </a:spcAft>
              <a:buClr>
                <a:srgbClr val="373A3B"/>
              </a:buClr>
              <a:buSzPct val="90000"/>
            </a:pPr>
            <a:r>
              <a:rPr lang="de-DE" sz="1100" dirty="0">
                <a:solidFill>
                  <a:srgbClr val="373A3B"/>
                </a:solidFill>
              </a:rPr>
              <a:t>[Hagelauer – </a:t>
            </a:r>
            <a:r>
              <a:rPr lang="de-DE" sz="1100" dirty="0" smtClean="0">
                <a:solidFill>
                  <a:srgbClr val="373A3B"/>
                </a:solidFill>
              </a:rPr>
              <a:t>LKE, Weigel </a:t>
            </a:r>
            <a:r>
              <a:rPr lang="de-DE" sz="1100" dirty="0">
                <a:solidFill>
                  <a:srgbClr val="373A3B"/>
                </a:solidFill>
              </a:rPr>
              <a:t>–</a:t>
            </a:r>
            <a:r>
              <a:rPr lang="de-DE" sz="1100" dirty="0" smtClean="0">
                <a:solidFill>
                  <a:srgbClr val="373A3B"/>
                </a:solidFill>
              </a:rPr>
              <a:t> LTE]</a:t>
            </a:r>
            <a:endParaRPr lang="de-DE" sz="1100" dirty="0">
              <a:solidFill>
                <a:srgbClr val="373A3B"/>
              </a:solidFill>
            </a:endParaRP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Kardiovaskuläres respiratorisches </a:t>
            </a:r>
            <a:r>
              <a:rPr lang="de-DE" sz="1100" b="1" dirty="0" smtClean="0">
                <a:solidFill>
                  <a:srgbClr val="373A3B"/>
                </a:solidFill>
              </a:rPr>
              <a:t>Mikrowelleninterferometer </a:t>
            </a:r>
            <a:r>
              <a:rPr lang="de-DE" sz="1100" b="1" dirty="0">
                <a:solidFill>
                  <a:srgbClr val="373A3B"/>
                </a:solidFill>
              </a:rPr>
              <a:t/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[Kölpin </a:t>
            </a:r>
            <a:r>
              <a:rPr lang="de-DE" sz="1100">
                <a:solidFill>
                  <a:srgbClr val="373A3B"/>
                </a:solidFill>
              </a:rPr>
              <a:t>– </a:t>
            </a:r>
            <a:r>
              <a:rPr lang="de-DE" sz="1100" smtClean="0">
                <a:solidFill>
                  <a:srgbClr val="373A3B"/>
                </a:solidFill>
              </a:rPr>
              <a:t>IHF]</a:t>
            </a:r>
            <a:endParaRPr lang="de-DE" sz="1100" dirty="0">
              <a:solidFill>
                <a:srgbClr val="373A3B"/>
              </a:solidFill>
            </a:endParaRP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Elektro-optischer Mikrostruktur- und </a:t>
            </a:r>
            <a:r>
              <a:rPr lang="de-DE" sz="1100" b="1" dirty="0" smtClean="0">
                <a:solidFill>
                  <a:srgbClr val="373A3B"/>
                </a:solidFill>
              </a:rPr>
              <a:t>Mikrobewegungssensor </a:t>
            </a:r>
            <a:r>
              <a:rPr lang="de-DE" sz="1100" dirty="0">
                <a:solidFill>
                  <a:srgbClr val="373A3B"/>
                </a:solidFill>
              </a:rPr>
              <a:t>[Schmauß, Carlowitz – LHFT]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5978168-DE71-4C00-86DA-7392FD6CFAF9}"/>
              </a:ext>
            </a:extLst>
          </p:cNvPr>
          <p:cNvSpPr txBox="1"/>
          <p:nvPr/>
        </p:nvSpPr>
        <p:spPr>
          <a:xfrm>
            <a:off x="7785816" y="673201"/>
            <a:ext cx="4067033" cy="2520376"/>
          </a:xfrm>
          <a:prstGeom prst="rect">
            <a:avLst/>
          </a:prstGeom>
          <a:noFill/>
        </p:spPr>
        <p:txBody>
          <a:bodyPr wrap="square" lIns="126000" tIns="126000" rIns="126000" bIns="0" rtlCol="0" anchor="t" anchorCtr="0">
            <a:noAutofit/>
          </a:bodyPr>
          <a:lstStyle/>
          <a:p>
            <a:pPr marL="88900" indent="-88900"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Codierung von multimodalen Körperhüllendaten</a:t>
            </a:r>
          </a:p>
          <a:p>
            <a:pPr indent="92075">
              <a:spcAft>
                <a:spcPts val="300"/>
              </a:spcAft>
              <a:buClr>
                <a:srgbClr val="373A3B"/>
              </a:buClr>
              <a:buSzPct val="90000"/>
            </a:pPr>
            <a:r>
              <a:rPr lang="de-DE" sz="1100" dirty="0" smtClean="0">
                <a:solidFill>
                  <a:srgbClr val="373A3B"/>
                </a:solidFill>
              </a:rPr>
              <a:t>[Kaup </a:t>
            </a:r>
            <a:r>
              <a:rPr lang="de-DE" sz="1100" dirty="0">
                <a:solidFill>
                  <a:srgbClr val="373A3B"/>
                </a:solidFill>
              </a:rPr>
              <a:t>– LMS]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Protokolle und Algorithmen für die energieeffiziente Referenzsignal- und EMG-Sensordatenübertragung unter Einbindung von lokaler </a:t>
            </a:r>
            <a:r>
              <a:rPr lang="de-DE" sz="1100" b="1" dirty="0" smtClean="0">
                <a:solidFill>
                  <a:srgbClr val="373A3B"/>
                </a:solidFill>
              </a:rPr>
              <a:t>Energiegewinnung</a:t>
            </a:r>
            <a:r>
              <a:rPr lang="de-DE" sz="1100" b="1" dirty="0">
                <a:solidFill>
                  <a:srgbClr val="373A3B"/>
                </a:solidFill>
              </a:rPr>
              <a:t/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[Schober – IDC]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Komprimierende </a:t>
            </a:r>
            <a:r>
              <a:rPr lang="de-DE" sz="1100" b="1">
                <a:solidFill>
                  <a:srgbClr val="373A3B"/>
                </a:solidFill>
              </a:rPr>
              <a:t>Abtastung </a:t>
            </a:r>
            <a:r>
              <a:rPr lang="de-DE" sz="1100" b="1" smtClean="0">
                <a:solidFill>
                  <a:srgbClr val="373A3B"/>
                </a:solidFill>
              </a:rPr>
              <a:t>für empathokinästhetische </a:t>
            </a:r>
            <a:r>
              <a:rPr lang="de-DE" sz="1100" b="1" dirty="0">
                <a:solidFill>
                  <a:srgbClr val="373A3B"/>
                </a:solidFill>
              </a:rPr>
              <a:t>Radarsensoren </a:t>
            </a:r>
            <a:r>
              <a:rPr lang="de-DE" sz="1100" dirty="0">
                <a:solidFill>
                  <a:srgbClr val="373A3B"/>
                </a:solidFill>
              </a:rPr>
              <a:t>[Müller – IDC]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 smtClean="0">
                <a:solidFill>
                  <a:srgbClr val="373A3B"/>
                </a:solidFill>
              </a:rPr>
              <a:t>Visualisierung </a:t>
            </a:r>
            <a:r>
              <a:rPr lang="de-DE" sz="1100" b="1" dirty="0">
                <a:solidFill>
                  <a:srgbClr val="373A3B"/>
                </a:solidFill>
              </a:rPr>
              <a:t>von Bewegungsabläufen basierend auf einem </a:t>
            </a:r>
            <a:r>
              <a:rPr lang="de-DE" sz="1100" b="1" dirty="0" smtClean="0">
                <a:solidFill>
                  <a:srgbClr val="373A3B"/>
                </a:solidFill>
              </a:rPr>
              <a:t>biomechanischen </a:t>
            </a:r>
            <a:r>
              <a:rPr lang="de-DE" sz="1100" b="1" dirty="0">
                <a:solidFill>
                  <a:srgbClr val="373A3B"/>
                </a:solidFill>
              </a:rPr>
              <a:t>Modell </a:t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[Stamminger – LGDV, Klucken – </a:t>
            </a:r>
            <a:r>
              <a:rPr lang="de-DE" sz="1100" dirty="0" smtClean="0">
                <a:solidFill>
                  <a:srgbClr val="373A3B"/>
                </a:solidFill>
              </a:rPr>
              <a:t>MN]</a:t>
            </a:r>
            <a:endParaRPr lang="de-DE" sz="1100" dirty="0">
              <a:solidFill>
                <a:srgbClr val="373A3B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2A2D5B9C-F87C-4484-BBC7-FBB7E15C0D96}"/>
              </a:ext>
            </a:extLst>
          </p:cNvPr>
          <p:cNvSpPr txBox="1"/>
          <p:nvPr/>
        </p:nvSpPr>
        <p:spPr>
          <a:xfrm>
            <a:off x="349200" y="3253807"/>
            <a:ext cx="4067033" cy="2520376"/>
          </a:xfrm>
          <a:prstGeom prst="rect">
            <a:avLst/>
          </a:prstGeom>
          <a:noFill/>
        </p:spPr>
        <p:txBody>
          <a:bodyPr wrap="square" lIns="126000" tIns="126000" rIns="0" bIns="0" rtlCol="0" anchor="t" anchorCtr="0">
            <a:noAutofit/>
          </a:bodyPr>
          <a:lstStyle/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Maschinelle Lernverfahren zur Personalisierung </a:t>
            </a:r>
            <a:r>
              <a:rPr lang="de-DE" sz="1100" b="1" dirty="0" err="1" smtClean="0">
                <a:solidFill>
                  <a:srgbClr val="373A3B"/>
                </a:solidFill>
              </a:rPr>
              <a:t>muskulo-skelettaler</a:t>
            </a:r>
            <a:r>
              <a:rPr lang="de-DE" sz="1100" b="1" dirty="0" smtClean="0">
                <a:solidFill>
                  <a:srgbClr val="373A3B"/>
                </a:solidFill>
              </a:rPr>
              <a:t> </a:t>
            </a:r>
            <a:r>
              <a:rPr lang="de-DE" sz="1100" b="1" dirty="0">
                <a:solidFill>
                  <a:srgbClr val="373A3B"/>
                </a:solidFill>
              </a:rPr>
              <a:t>Menschmodelle, Bewegungsanalyse </a:t>
            </a:r>
            <a:r>
              <a:rPr lang="de-DE" sz="1100" b="1" dirty="0" smtClean="0">
                <a:solidFill>
                  <a:srgbClr val="373A3B"/>
                </a:solidFill>
              </a:rPr>
              <a:t>und     Bewegungssynthese </a:t>
            </a:r>
            <a:r>
              <a:rPr lang="de-DE" sz="1100" dirty="0" smtClean="0">
                <a:solidFill>
                  <a:srgbClr val="373A3B"/>
                </a:solidFill>
              </a:rPr>
              <a:t>[</a:t>
            </a:r>
            <a:r>
              <a:rPr lang="de-DE" sz="1100" dirty="0" err="1" smtClean="0">
                <a:solidFill>
                  <a:srgbClr val="373A3B"/>
                </a:solidFill>
              </a:rPr>
              <a:t>Koelewijn</a:t>
            </a:r>
            <a:r>
              <a:rPr lang="de-DE" sz="1100" dirty="0" smtClean="0">
                <a:solidFill>
                  <a:srgbClr val="373A3B"/>
                </a:solidFill>
              </a:rPr>
              <a:t> </a:t>
            </a:r>
            <a:r>
              <a:rPr lang="de-DE" sz="1100" dirty="0">
                <a:solidFill>
                  <a:srgbClr val="373A3B"/>
                </a:solidFill>
              </a:rPr>
              <a:t>– MaD]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Bereinigung multimodaler Bewegungsmessdaten mittels individualisierter muskuloskelettaler </a:t>
            </a:r>
            <a:r>
              <a:rPr lang="de-DE" sz="1100" b="1" dirty="0" smtClean="0">
                <a:solidFill>
                  <a:srgbClr val="373A3B"/>
                </a:solidFill>
              </a:rPr>
              <a:t>Menschmodelle     </a:t>
            </a:r>
            <a:r>
              <a:rPr lang="de-DE" sz="1100" dirty="0" smtClean="0">
                <a:solidFill>
                  <a:srgbClr val="373A3B"/>
                </a:solidFill>
              </a:rPr>
              <a:t>[Wartzack</a:t>
            </a:r>
            <a:r>
              <a:rPr lang="de-DE" sz="1100" dirty="0">
                <a:solidFill>
                  <a:srgbClr val="373A3B"/>
                </a:solidFill>
              </a:rPr>
              <a:t>, Miehling – KTmfk]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Erforschung der posturalen Kontrolle basierend auf senso-motorisch erweiterten muskuloskelettalen Menschmodellen </a:t>
            </a:r>
            <a:r>
              <a:rPr lang="de-DE" sz="1100" dirty="0">
                <a:solidFill>
                  <a:srgbClr val="373A3B"/>
                </a:solidFill>
              </a:rPr>
              <a:t>[Wartzack, Miehling – KTmfk, Klucken – </a:t>
            </a:r>
            <a:r>
              <a:rPr lang="de-DE" sz="1100" dirty="0" smtClean="0">
                <a:solidFill>
                  <a:srgbClr val="373A3B"/>
                </a:solidFill>
              </a:rPr>
              <a:t>MN, </a:t>
            </a:r>
            <a:r>
              <a:rPr lang="de-DE" sz="1100" dirty="0">
                <a:solidFill>
                  <a:srgbClr val="373A3B"/>
                </a:solidFill>
              </a:rPr>
              <a:t>Eskofier – MaD]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Analyse degenerativer Bewegungseinschränkungen </a:t>
            </a:r>
            <a:r>
              <a:rPr lang="de-DE" sz="1100" b="1" dirty="0" smtClean="0">
                <a:solidFill>
                  <a:srgbClr val="373A3B"/>
                </a:solidFill>
              </a:rPr>
              <a:t>durch          Einbindung </a:t>
            </a:r>
            <a:r>
              <a:rPr lang="de-DE" sz="1100" b="1" dirty="0">
                <a:solidFill>
                  <a:srgbClr val="373A3B"/>
                </a:solidFill>
              </a:rPr>
              <a:t>empathokinästhetischer Sensordaten in </a:t>
            </a:r>
            <a:r>
              <a:rPr lang="de-DE" sz="1100" b="1" dirty="0" smtClean="0">
                <a:solidFill>
                  <a:srgbClr val="373A3B"/>
                </a:solidFill>
              </a:rPr>
              <a:t>biomechanische Menschmodelle                                            </a:t>
            </a:r>
            <a:r>
              <a:rPr lang="de-DE" sz="1100" dirty="0" smtClean="0">
                <a:solidFill>
                  <a:srgbClr val="373A3B"/>
                </a:solidFill>
              </a:rPr>
              <a:t>[Leyendecker </a:t>
            </a:r>
            <a:r>
              <a:rPr lang="de-DE" sz="1100" dirty="0">
                <a:solidFill>
                  <a:srgbClr val="373A3B"/>
                </a:solidFill>
              </a:rPr>
              <a:t>– LTD]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3A7A8CA-17C1-4BDE-8C7C-B47572E6363D}"/>
              </a:ext>
            </a:extLst>
          </p:cNvPr>
          <p:cNvSpPr txBox="1"/>
          <p:nvPr/>
        </p:nvSpPr>
        <p:spPr>
          <a:xfrm>
            <a:off x="7785816" y="3253807"/>
            <a:ext cx="4067033" cy="2520376"/>
          </a:xfrm>
          <a:prstGeom prst="rect">
            <a:avLst/>
          </a:prstGeom>
          <a:noFill/>
        </p:spPr>
        <p:txBody>
          <a:bodyPr wrap="square" lIns="126000" tIns="126000" rIns="126000" bIns="0" rtlCol="0" anchor="t" anchorCtr="0">
            <a:noAutofit/>
          </a:bodyPr>
          <a:lstStyle/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Bewegungsmuster der Hand aus empathokinästhetischen Sensordaten als diagnostische Größe für Krankheitsaktivität </a:t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b="1" dirty="0">
                <a:solidFill>
                  <a:srgbClr val="373A3B"/>
                </a:solidFill>
              </a:rPr>
              <a:t>bei Patienten mit rheumatischen Erkrankungen </a:t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dirty="0">
                <a:solidFill>
                  <a:srgbClr val="373A3B"/>
                </a:solidFill>
              </a:rPr>
              <a:t>[Liphardt, </a:t>
            </a:r>
            <a:r>
              <a:rPr lang="de-DE" sz="1100" dirty="0" smtClean="0">
                <a:solidFill>
                  <a:srgbClr val="373A3B"/>
                </a:solidFill>
              </a:rPr>
              <a:t>Kleyer, Schett – Med</a:t>
            </a:r>
            <a:r>
              <a:rPr lang="de-DE" sz="1100" dirty="0">
                <a:solidFill>
                  <a:srgbClr val="373A3B"/>
                </a:solidFill>
              </a:rPr>
              <a:t>3</a:t>
            </a:r>
            <a:r>
              <a:rPr lang="de-DE" sz="1100" dirty="0" smtClean="0">
                <a:solidFill>
                  <a:srgbClr val="373A3B"/>
                </a:solidFill>
              </a:rPr>
              <a:t>]</a:t>
            </a:r>
            <a:endParaRPr lang="de-DE" sz="1100" dirty="0">
              <a:solidFill>
                <a:srgbClr val="373A3B"/>
              </a:solidFill>
            </a:endParaRP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Empathokinästhetische Sensorik für Biofeedback bei depressiven Patienten </a:t>
            </a:r>
            <a:r>
              <a:rPr lang="de-DE" sz="1100" dirty="0">
                <a:solidFill>
                  <a:srgbClr val="373A3B"/>
                </a:solidFill>
              </a:rPr>
              <a:t>[Berking - KliPs, Eskofier – MaD]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Berührungslose Messung von Stress, seiner Determinanten </a:t>
            </a:r>
            <a:br>
              <a:rPr lang="de-DE" sz="1100" b="1" dirty="0">
                <a:solidFill>
                  <a:srgbClr val="373A3B"/>
                </a:solidFill>
              </a:rPr>
            </a:br>
            <a:r>
              <a:rPr lang="de-DE" sz="1100" b="1" dirty="0">
                <a:solidFill>
                  <a:srgbClr val="373A3B"/>
                </a:solidFill>
              </a:rPr>
              <a:t>und Konsequenzen </a:t>
            </a:r>
            <a:r>
              <a:rPr lang="de-DE" sz="1100" dirty="0">
                <a:solidFill>
                  <a:srgbClr val="373A3B"/>
                </a:solidFill>
              </a:rPr>
              <a:t>[Rohleder – GESPSY]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Sensorbasierte Bewegungs- und Schlafanalyse beim Parkinson-Syndrom </a:t>
            </a:r>
            <a:r>
              <a:rPr lang="de-DE" sz="1100" dirty="0">
                <a:solidFill>
                  <a:srgbClr val="373A3B"/>
                </a:solidFill>
              </a:rPr>
              <a:t>[Klucken – </a:t>
            </a:r>
            <a:r>
              <a:rPr lang="de-DE" sz="1100" dirty="0" smtClean="0">
                <a:solidFill>
                  <a:srgbClr val="373A3B"/>
                </a:solidFill>
              </a:rPr>
              <a:t>MN, </a:t>
            </a:r>
            <a:r>
              <a:rPr lang="de-DE" sz="1100" dirty="0">
                <a:solidFill>
                  <a:srgbClr val="373A3B"/>
                </a:solidFill>
              </a:rPr>
              <a:t>Eskofier – MaD]</a:t>
            </a:r>
          </a:p>
          <a:p>
            <a:pPr marL="88900" indent="-88900">
              <a:spcAft>
                <a:spcPts val="300"/>
              </a:spcAft>
              <a:buClr>
                <a:srgbClr val="373A3B"/>
              </a:buClr>
              <a:buSzPct val="90000"/>
              <a:buFont typeface="Arial" panose="020B0604020202020204" pitchFamily="34" charset="0"/>
              <a:buChar char="•"/>
            </a:pPr>
            <a:r>
              <a:rPr lang="de-DE" sz="1100" b="1" dirty="0">
                <a:solidFill>
                  <a:srgbClr val="373A3B"/>
                </a:solidFill>
              </a:rPr>
              <a:t>Empathokinästhetische Messung und </a:t>
            </a:r>
            <a:r>
              <a:rPr lang="de-DE" sz="1100" b="1" dirty="0" smtClean="0">
                <a:solidFill>
                  <a:srgbClr val="373A3B"/>
                </a:solidFill>
              </a:rPr>
              <a:t>Bewegungsmustererken-nung </a:t>
            </a:r>
            <a:r>
              <a:rPr lang="de-DE" sz="1100" b="1" dirty="0">
                <a:solidFill>
                  <a:srgbClr val="373A3B"/>
                </a:solidFill>
              </a:rPr>
              <a:t>als </a:t>
            </a:r>
            <a:r>
              <a:rPr lang="de-DE" sz="1100" b="1" dirty="0" smtClean="0">
                <a:solidFill>
                  <a:srgbClr val="373A3B"/>
                </a:solidFill>
              </a:rPr>
              <a:t>Biomarker </a:t>
            </a:r>
            <a:r>
              <a:rPr lang="de-DE" sz="1100" b="1" dirty="0">
                <a:solidFill>
                  <a:srgbClr val="373A3B"/>
                </a:solidFill>
              </a:rPr>
              <a:t>für Gesundheitszustand und Prognose von Palliativpatienten </a:t>
            </a:r>
            <a:r>
              <a:rPr lang="de-DE" sz="1100" dirty="0">
                <a:solidFill>
                  <a:srgbClr val="373A3B"/>
                </a:solidFill>
              </a:rPr>
              <a:t>[</a:t>
            </a:r>
            <a:r>
              <a:rPr lang="de-DE" sz="1100" dirty="0" smtClean="0">
                <a:solidFill>
                  <a:srgbClr val="373A3B"/>
                </a:solidFill>
              </a:rPr>
              <a:t>Ostgathe </a:t>
            </a:r>
            <a:r>
              <a:rPr lang="de-DE" sz="1100" dirty="0">
                <a:solidFill>
                  <a:srgbClr val="373A3B"/>
                </a:solidFill>
              </a:rPr>
              <a:t>– PALL]</a:t>
            </a:r>
          </a:p>
        </p:txBody>
      </p:sp>
    </p:spTree>
    <p:extLst>
      <p:ext uri="{BB962C8B-B14F-4D97-AF65-F5344CB8AC3E}">
        <p14:creationId xmlns:p14="http://schemas.microsoft.com/office/powerpoint/2010/main" val="51466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F95112EB-AEF5-4AE5-B723-2D433351E23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291" y="2619246"/>
            <a:ext cx="1619507" cy="1619507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4C71F7E-0424-47D5-8002-304E0FC08C2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482" y="2619246"/>
            <a:ext cx="1619507" cy="1619507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3D745EC-3173-47B7-B074-4EA8BE630E7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911" y="2619246"/>
            <a:ext cx="1619507" cy="161950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24CF524-B2BD-4B43-909F-C6E39130A18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100" y="2619246"/>
            <a:ext cx="1619507" cy="1619507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6F918B99-42DB-4946-8864-8C1C363480A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673" y="2619246"/>
            <a:ext cx="1619507" cy="1619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280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Breitbild</PresentationFormat>
  <Paragraphs>38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Schickert, Marcus</dc:creator>
  <cp:lastModifiedBy>Menden</cp:lastModifiedBy>
  <cp:revision>43</cp:revision>
  <dcterms:created xsi:type="dcterms:W3CDTF">2019-05-29T08:37:08Z</dcterms:created>
  <dcterms:modified xsi:type="dcterms:W3CDTF">2020-11-13T09:49:20Z</dcterms:modified>
</cp:coreProperties>
</file>