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9F"/>
    <a:srgbClr val="AD4571"/>
    <a:srgbClr val="373A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36D1E-73C2-45A9-9527-E4E72DC96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F4C858-8683-4ECA-AAA1-7D488C421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5942B5-D700-4831-8932-22276BFC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441E9B-8226-4D2C-9FA8-D350F112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ACBB75-DDE6-4F26-96E5-6A6E5118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532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3933D-0B68-4709-9D0F-73C13A677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B33380-3FE3-4D30-B1E1-41BCE5683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B47B25-19CB-48E6-9CC7-335B296E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0F675B-3C07-4252-BDFA-54B93D5A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BAD079-DF2C-48EA-BAD4-81B61584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087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451559B-96AF-459B-9933-7565FD9E0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8D8220-82E1-44DD-BB44-099E88F42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0E9EB6-F3CF-48AB-936F-C7D421185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DB6AC5-EFFC-4B48-9E49-8F3DABB2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157196-B8C6-4394-8B73-9F4F2003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319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C959C-1BD2-4E19-BDD9-EFE24DB1F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1271DE-3985-4CD6-B46B-851BB7EC2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8A7294-0EF3-4A21-BC65-E2D88F4CB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13EAF0-51E1-4787-B0D1-78512C44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56704F-409E-41D3-A37B-FE2837E7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35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9D557-DBB6-4811-A33C-1436EAD2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1BBE1D-1690-4AC4-B1D6-589BD1627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298453-C789-4339-85D4-6DBA73E5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843614-95D4-4AA3-B54B-679150B1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5F63EA-729E-4734-811C-51FDA501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322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D3313-72F1-499D-A5C1-0DFA2083A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503829-825B-4F58-8C5E-676DAE3A4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8F5361-EC2C-4692-A567-D75525958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9160D6-2C98-4BE7-88DD-7BCC2D6F9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E1411C-3DA4-49FD-BB05-A4319F82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F058AB-906E-4AA0-906E-C4ED912F4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065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86440-9042-4A2A-ABFF-A047FC268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32A2A8-EC56-4E99-A765-298CD5819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F5D8-EFAB-4426-BD53-AFB5D344F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506F8B-0791-4867-9408-043BFA1D4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0845D22-58C4-4EE5-A491-E2D431389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0B5520-9AA8-4125-B84C-5A558A0A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A970CA4-269A-4294-A529-C9490BE3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026167-DE4E-4EEF-A38E-ED524F10D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87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D46E5-3EC3-4652-8827-80C0F9F15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902DB7-3231-4793-95EF-8FAC59C9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03274E-DB9E-43E8-B7EF-DA927F276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4FB7EC6-8B87-4D0F-9332-DA37BC7CA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504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86C04A6-6742-4810-BDDD-71D6540B7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3B9F4CA-A072-461F-A1E6-9342400C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EA4A25-94FA-405F-85C9-BCE23069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276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84769-16B3-4CBB-9589-C2EC3DEF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6C9571-CFDC-40E3-9F20-07EB1B024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90550F-B271-496A-AACD-BB97D5104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F8D35E-9ED5-4F48-A2D5-B139E7D06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00187A-B1B1-4117-AB6B-CD2E254A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903776-2ABF-4D16-BD89-7ECABE86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53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C6BD3-4FA9-4E0C-A955-B28F330AB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7FF119-0BCD-493B-9C13-9E3F93AD20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99537E-C371-44FD-A739-22D8E938C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66958D-C82E-4CCF-B282-04FF62B9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372FCA-D6A9-4813-BC65-2322BF6F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338215-A3CC-41D8-8826-CD5016EA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163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251E24E-CAFB-4032-BAAE-A97FCB46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029A1E-3163-4F33-9EF2-337D3ED8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D8379-6185-4EF0-B297-235E1345B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D86D6D-DCFA-4D88-9FF7-45F6086A4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89FB5A-405C-46E9-A2C5-C121016FE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329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93D4BFA-6751-4C82-9669-6698D8668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903"/>
            <a:ext cx="12192000" cy="685810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A36C32F-D34E-4BAD-A407-34FC9FA77A59}"/>
              </a:ext>
            </a:extLst>
          </p:cNvPr>
          <p:cNvSpPr txBox="1"/>
          <p:nvPr/>
        </p:nvSpPr>
        <p:spPr>
          <a:xfrm>
            <a:off x="4086225" y="891942"/>
            <a:ext cx="1971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baseline="30000" dirty="0">
                <a:solidFill>
                  <a:schemeClr val="bg1"/>
                </a:solidFill>
              </a:rPr>
              <a:t>EmpkinS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6A0FB0F-9A2B-4480-850E-CFA8A4C2569C}"/>
              </a:ext>
            </a:extLst>
          </p:cNvPr>
          <p:cNvSpPr txBox="1"/>
          <p:nvPr/>
        </p:nvSpPr>
        <p:spPr>
          <a:xfrm>
            <a:off x="685800" y="2286000"/>
            <a:ext cx="2002630" cy="2713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kern="0" spc="50" dirty="0">
                <a:solidFill>
                  <a:schemeClr val="bg1"/>
                </a:solidFill>
              </a:rPr>
              <a:t>SENSORIK,</a:t>
            </a:r>
          </a:p>
          <a:p>
            <a:pPr>
              <a:spcAft>
                <a:spcPts val="800"/>
              </a:spcAft>
            </a:pPr>
            <a:r>
              <a:rPr lang="de-DE" sz="1500" b="1" kern="0" spc="50" dirty="0">
                <a:solidFill>
                  <a:schemeClr val="bg1"/>
                </a:solidFill>
              </a:rPr>
              <a:t>SIGNAL- &amp; DATEN-VERARBEITUNG</a:t>
            </a:r>
            <a:endParaRPr lang="de-DE" sz="1500" b="1" dirty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de-DE" sz="1600" dirty="0">
                <a:solidFill>
                  <a:schemeClr val="bg1"/>
                </a:solidFill>
              </a:rPr>
              <a:t>nichtinvasiv, aus der Ferne; funk- &amp; radar-basiert, </a:t>
            </a:r>
            <a:r>
              <a:rPr lang="de-DE" sz="1600" dirty="0" smtClean="0">
                <a:solidFill>
                  <a:schemeClr val="bg1"/>
                </a:solidFill>
              </a:rPr>
              <a:t>photonisch</a:t>
            </a:r>
            <a:endParaRPr lang="de-DE" sz="1600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1"/>
                </a:solidFill>
              </a:rPr>
              <a:t>Grob-, </a:t>
            </a:r>
            <a:r>
              <a:rPr lang="de-DE" sz="1600" dirty="0">
                <a:solidFill>
                  <a:schemeClr val="bg1"/>
                </a:solidFill>
              </a:rPr>
              <a:t>Feinmotorik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</a:rPr>
              <a:t>Faszikulation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</a:rPr>
              <a:t>k</a:t>
            </a:r>
            <a:r>
              <a:rPr lang="de-DE" sz="1600" dirty="0" smtClean="0">
                <a:solidFill>
                  <a:schemeClr val="bg1"/>
                </a:solidFill>
              </a:rPr>
              <a:t>ardiopul. </a:t>
            </a:r>
            <a:r>
              <a:rPr lang="de-DE" sz="1600" dirty="0">
                <a:solidFill>
                  <a:schemeClr val="bg1"/>
                </a:solidFill>
              </a:rPr>
              <a:t>Funktion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</a:rPr>
              <a:t>Mimik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AC39357-7F39-4ED8-B06A-6F3D1FBCF160}"/>
              </a:ext>
            </a:extLst>
          </p:cNvPr>
          <p:cNvSpPr txBox="1"/>
          <p:nvPr/>
        </p:nvSpPr>
        <p:spPr>
          <a:xfrm>
            <a:off x="4152900" y="2286000"/>
            <a:ext cx="1943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chemeClr val="bg1"/>
                </a:solidFill>
              </a:rPr>
              <a:t>KÖRPER- </a:t>
            </a:r>
            <a:br>
              <a:rPr lang="de-DE" sz="1500" b="1" dirty="0">
                <a:solidFill>
                  <a:schemeClr val="bg1"/>
                </a:solidFill>
              </a:rPr>
            </a:br>
            <a:r>
              <a:rPr lang="de-DE" sz="1500" b="1" dirty="0">
                <a:solidFill>
                  <a:schemeClr val="bg1"/>
                </a:solidFill>
              </a:rPr>
              <a:t>FUNKTIONS-</a:t>
            </a:r>
            <a:br>
              <a:rPr lang="de-DE" sz="1500" b="1" dirty="0">
                <a:solidFill>
                  <a:schemeClr val="bg1"/>
                </a:solidFill>
              </a:rPr>
            </a:br>
            <a:r>
              <a:rPr lang="de-DE" sz="1500" b="1" dirty="0">
                <a:solidFill>
                  <a:schemeClr val="bg1"/>
                </a:solidFill>
              </a:rPr>
              <a:t>MODELLE</a:t>
            </a:r>
            <a:br>
              <a:rPr lang="de-DE" sz="1500" b="1" dirty="0">
                <a:solidFill>
                  <a:schemeClr val="bg1"/>
                </a:solidFill>
              </a:rPr>
            </a:br>
            <a:endParaRPr lang="de-DE" sz="1500" b="1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1"/>
                </a:solidFill>
              </a:rPr>
              <a:t>Biomechanik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1"/>
                </a:solidFill>
              </a:rPr>
              <a:t>Neuromotorik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1"/>
                </a:solidFill>
              </a:rPr>
              <a:t>Psychomotorik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1"/>
                </a:solidFill>
              </a:rPr>
              <a:t>(</a:t>
            </a:r>
            <a:r>
              <a:rPr lang="de-DE" sz="1600" dirty="0" err="1">
                <a:solidFill>
                  <a:schemeClr val="bg1"/>
                </a:solidFill>
              </a:rPr>
              <a:t>Patho</a:t>
            </a:r>
            <a:r>
              <a:rPr lang="de-DE" sz="1600" dirty="0">
                <a:solidFill>
                  <a:schemeClr val="bg1"/>
                </a:solidFill>
              </a:rPr>
              <a:t>-</a:t>
            </a:r>
            <a:r>
              <a:rPr lang="de-DE" sz="1600" dirty="0" smtClean="0">
                <a:solidFill>
                  <a:schemeClr val="bg1"/>
                </a:solidFill>
              </a:rPr>
              <a:t>)Physio-</a:t>
            </a:r>
            <a:r>
              <a:rPr lang="de-DE" sz="1600" dirty="0" err="1" smtClean="0">
                <a:solidFill>
                  <a:schemeClr val="bg1"/>
                </a:solidFill>
              </a:rPr>
              <a:t>logie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7ECCA43-F640-47DC-BA8D-BC8AFE5BF124}"/>
              </a:ext>
            </a:extLst>
          </p:cNvPr>
          <p:cNvSpPr txBox="1"/>
          <p:nvPr/>
        </p:nvSpPr>
        <p:spPr>
          <a:xfrm>
            <a:off x="7620000" y="2286000"/>
            <a:ext cx="19431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chemeClr val="bg1"/>
                </a:solidFill>
              </a:rPr>
              <a:t>EMPATHO-</a:t>
            </a:r>
            <a:br>
              <a:rPr lang="de-DE" sz="1500" b="1" dirty="0">
                <a:solidFill>
                  <a:schemeClr val="bg1"/>
                </a:solidFill>
              </a:rPr>
            </a:br>
            <a:r>
              <a:rPr lang="de-DE" sz="1500" b="1" dirty="0">
                <a:solidFill>
                  <a:schemeClr val="bg1"/>
                </a:solidFill>
              </a:rPr>
              <a:t>KINÄSTHETISCHE</a:t>
            </a:r>
            <a:br>
              <a:rPr lang="de-DE" sz="1500" b="1" dirty="0">
                <a:solidFill>
                  <a:schemeClr val="bg1"/>
                </a:solidFill>
              </a:rPr>
            </a:br>
            <a:r>
              <a:rPr lang="de-DE" sz="1500" b="1" dirty="0">
                <a:solidFill>
                  <a:schemeClr val="bg1"/>
                </a:solidFill>
              </a:rPr>
              <a:t>DIAGNOSTIK</a:t>
            </a:r>
          </a:p>
          <a:p>
            <a:endParaRPr lang="de-DE" sz="1500" b="1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</a:rPr>
              <a:t>Medizin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</a:rPr>
              <a:t>Psychologie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6A7985C-D98B-47A4-97E7-1A96440D94AF}"/>
              </a:ext>
            </a:extLst>
          </p:cNvPr>
          <p:cNvSpPr txBox="1"/>
          <p:nvPr/>
        </p:nvSpPr>
        <p:spPr>
          <a:xfrm>
            <a:off x="2800350" y="2857500"/>
            <a:ext cx="118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Modelle/</a:t>
            </a:r>
          </a:p>
          <a:p>
            <a:r>
              <a:rPr lang="de-DE" sz="1600" dirty="0" smtClean="0"/>
              <a:t>Physiologie</a:t>
            </a:r>
            <a:endParaRPr lang="de-DE" sz="16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3034C6E-A2ED-499E-A376-969314D113E8}"/>
              </a:ext>
            </a:extLst>
          </p:cNvPr>
          <p:cNvSpPr txBox="1"/>
          <p:nvPr/>
        </p:nvSpPr>
        <p:spPr>
          <a:xfrm>
            <a:off x="2714406" y="4525020"/>
            <a:ext cx="1338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/>
              <a:t>sensorbasierte</a:t>
            </a:r>
            <a:r>
              <a:rPr lang="de-DE" sz="1600" dirty="0"/>
              <a:t> Messwerte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2B4A884-7AD4-44F8-9FBB-0C5AAA50E491}"/>
              </a:ext>
            </a:extLst>
          </p:cNvPr>
          <p:cNvSpPr txBox="1"/>
          <p:nvPr/>
        </p:nvSpPr>
        <p:spPr>
          <a:xfrm>
            <a:off x="6155531" y="2838450"/>
            <a:ext cx="14049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med</a:t>
            </a:r>
            <a:r>
              <a:rPr lang="de-DE" sz="1600" dirty="0" smtClean="0"/>
              <a:t>./psych</a:t>
            </a:r>
            <a:r>
              <a:rPr lang="de-DE" sz="1600" dirty="0"/>
              <a:t>.</a:t>
            </a:r>
            <a:br>
              <a:rPr lang="de-DE" sz="1600" dirty="0"/>
            </a:br>
            <a:r>
              <a:rPr lang="de-DE" sz="1600" dirty="0"/>
              <a:t>Expertise</a:t>
            </a:r>
          </a:p>
          <a:p>
            <a:r>
              <a:rPr lang="de-DE" sz="1600" dirty="0" smtClean="0"/>
              <a:t>(Patho-) Physiologie</a:t>
            </a:r>
            <a:endParaRPr lang="de-DE" sz="16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2FDC16E-3EFC-4E91-ACE8-CCEA58BBBCFA}"/>
              </a:ext>
            </a:extLst>
          </p:cNvPr>
          <p:cNvSpPr txBox="1"/>
          <p:nvPr/>
        </p:nvSpPr>
        <p:spPr>
          <a:xfrm>
            <a:off x="6088419" y="4525020"/>
            <a:ext cx="14644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/>
              <a:t>k</a:t>
            </a:r>
            <a:r>
              <a:rPr lang="de-DE" sz="1500" dirty="0" smtClean="0"/>
              <a:t>linisch relevan-te Parameter</a:t>
            </a:r>
            <a:endParaRPr lang="de-DE" sz="15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D5BFE0D-3996-4657-9570-59272C25A476}"/>
              </a:ext>
            </a:extLst>
          </p:cNvPr>
          <p:cNvSpPr txBox="1"/>
          <p:nvPr/>
        </p:nvSpPr>
        <p:spPr>
          <a:xfrm>
            <a:off x="9934575" y="3105455"/>
            <a:ext cx="1752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bg2">
                    <a:lumMod val="25000"/>
                  </a:schemeClr>
                </a:solidFill>
              </a:rPr>
              <a:t>GESUNDHEIT/ </a:t>
            </a:r>
            <a:r>
              <a:rPr lang="de-DE" sz="1400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de-DE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de-DE" sz="1400" b="1" dirty="0">
                <a:solidFill>
                  <a:schemeClr val="bg2">
                    <a:lumMod val="25000"/>
                  </a:schemeClr>
                </a:solidFill>
              </a:rPr>
              <a:t>KRANKHEIT </a:t>
            </a:r>
          </a:p>
          <a:p>
            <a:r>
              <a:rPr lang="de-DE" sz="1400" b="1" dirty="0" smtClean="0">
                <a:solidFill>
                  <a:schemeClr val="bg2">
                    <a:lumMod val="25000"/>
                  </a:schemeClr>
                </a:solidFill>
              </a:rPr>
              <a:t>KÖRPERFUNKTION</a:t>
            </a:r>
            <a:endParaRPr lang="de-DE" sz="14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de-DE" sz="1350" dirty="0">
              <a:solidFill>
                <a:schemeClr val="bg2">
                  <a:lumMod val="25000"/>
                </a:schemeClr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Rheuma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Parkinson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2">
                    <a:lumMod val="25000"/>
                  </a:schemeClr>
                </a:solidFill>
              </a:rPr>
              <a:t>Palliativmedizin/ </a:t>
            </a: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Multimorbidität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Stress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Depression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…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A1C71F3-030E-480D-B0BD-20AA2ADAF1A8}"/>
              </a:ext>
            </a:extLst>
          </p:cNvPr>
          <p:cNvSpPr txBox="1"/>
          <p:nvPr/>
        </p:nvSpPr>
        <p:spPr>
          <a:xfrm>
            <a:off x="3896786" y="5357086"/>
            <a:ext cx="2433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SENSORISCHE KETTE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21278A8-18CD-4020-9CA0-A17747CE3EBA}"/>
              </a:ext>
            </a:extLst>
          </p:cNvPr>
          <p:cNvSpPr txBox="1"/>
          <p:nvPr/>
        </p:nvSpPr>
        <p:spPr>
          <a:xfrm>
            <a:off x="3052688" y="5931969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ETHISCHE BEGLEITFORSCHUNG</a:t>
            </a:r>
          </a:p>
        </p:txBody>
      </p:sp>
    </p:spTree>
    <p:extLst>
      <p:ext uri="{BB962C8B-B14F-4D97-AF65-F5344CB8AC3E}">
        <p14:creationId xmlns:p14="http://schemas.microsoft.com/office/powerpoint/2010/main" val="2916317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93D4BFA-6751-4C82-9669-6698D86682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0"/>
          <a:stretch/>
        </p:blipFill>
        <p:spPr>
          <a:xfrm>
            <a:off x="75500" y="65903"/>
            <a:ext cx="11982275" cy="685810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A36C32F-D34E-4BAD-A407-34FC9FA77A59}"/>
              </a:ext>
            </a:extLst>
          </p:cNvPr>
          <p:cNvSpPr txBox="1"/>
          <p:nvPr/>
        </p:nvSpPr>
        <p:spPr>
          <a:xfrm>
            <a:off x="3952001" y="891942"/>
            <a:ext cx="1971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baseline="30000" dirty="0">
                <a:solidFill>
                  <a:schemeClr val="bg1"/>
                </a:solidFill>
              </a:rPr>
              <a:t>EmpkinS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6A0FB0F-9A2B-4480-850E-CFA8A4C2569C}"/>
              </a:ext>
            </a:extLst>
          </p:cNvPr>
          <p:cNvSpPr txBox="1"/>
          <p:nvPr/>
        </p:nvSpPr>
        <p:spPr>
          <a:xfrm>
            <a:off x="551576" y="2286000"/>
            <a:ext cx="2002630" cy="2841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kern="0" spc="50" dirty="0" smtClean="0">
                <a:solidFill>
                  <a:schemeClr val="bg1"/>
                </a:solidFill>
              </a:rPr>
              <a:t>SENSORS, SIGNAL </a:t>
            </a:r>
            <a:r>
              <a:rPr lang="de-DE" sz="1500" b="1" kern="0" spc="50" dirty="0">
                <a:solidFill>
                  <a:schemeClr val="bg1"/>
                </a:solidFill>
              </a:rPr>
              <a:t>&amp; </a:t>
            </a:r>
            <a:r>
              <a:rPr lang="de-DE" sz="1500" b="1" kern="0" spc="50" dirty="0" smtClean="0">
                <a:solidFill>
                  <a:schemeClr val="bg1"/>
                </a:solidFill>
              </a:rPr>
              <a:t>DATA PROCESSING</a:t>
            </a:r>
            <a:endParaRPr lang="de-DE" sz="1500" b="1" dirty="0">
              <a:solidFill>
                <a:schemeClr val="bg1"/>
              </a:solidFill>
            </a:endParaRPr>
          </a:p>
          <a:p>
            <a:endParaRPr lang="de-DE" sz="1500" dirty="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de-DE" sz="1600" dirty="0" smtClean="0">
                <a:solidFill>
                  <a:schemeClr val="bg1"/>
                </a:solidFill>
              </a:rPr>
              <a:t>Non-invasive, </a:t>
            </a:r>
            <a:r>
              <a:rPr lang="de-DE" sz="1600" dirty="0" err="1" smtClean="0">
                <a:solidFill>
                  <a:schemeClr val="bg1"/>
                </a:solidFill>
              </a:rPr>
              <a:t>remotely</a:t>
            </a:r>
            <a:r>
              <a:rPr lang="de-DE" sz="1600" dirty="0" smtClean="0">
                <a:solidFill>
                  <a:schemeClr val="bg1"/>
                </a:solidFill>
              </a:rPr>
              <a:t>; </a:t>
            </a:r>
            <a:r>
              <a:rPr lang="de-DE" sz="1600" dirty="0" err="1" smtClean="0">
                <a:solidFill>
                  <a:schemeClr val="bg1"/>
                </a:solidFill>
              </a:rPr>
              <a:t>wireless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radar</a:t>
            </a:r>
            <a:r>
              <a:rPr lang="de-DE" sz="1600" dirty="0" smtClean="0">
                <a:solidFill>
                  <a:schemeClr val="bg1"/>
                </a:solidFill>
              </a:rPr>
              <a:t>, </a:t>
            </a:r>
            <a:r>
              <a:rPr lang="de-DE" sz="1600" dirty="0" err="1" smtClean="0">
                <a:solidFill>
                  <a:schemeClr val="bg1"/>
                </a:solidFill>
              </a:rPr>
              <a:t>photonics</a:t>
            </a:r>
            <a:endParaRPr lang="de-DE" sz="1600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bg1"/>
                </a:solidFill>
              </a:rPr>
              <a:t>Gross</a:t>
            </a:r>
            <a:r>
              <a:rPr lang="de-DE" sz="1600" dirty="0" smtClean="0">
                <a:solidFill>
                  <a:schemeClr val="bg1"/>
                </a:solidFill>
              </a:rPr>
              <a:t> &amp; </a:t>
            </a:r>
            <a:r>
              <a:rPr lang="de-DE" sz="1600" dirty="0" err="1" smtClean="0">
                <a:solidFill>
                  <a:schemeClr val="bg1"/>
                </a:solidFill>
              </a:rPr>
              <a:t>fine</a:t>
            </a:r>
            <a:r>
              <a:rPr lang="de-DE" sz="1600" dirty="0">
                <a:solidFill>
                  <a:schemeClr val="bg1"/>
                </a:solidFill>
              </a:rPr>
              <a:t/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 err="1" smtClean="0">
                <a:solidFill>
                  <a:schemeClr val="bg1"/>
                </a:solidFill>
              </a:rPr>
              <a:t>motor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skills</a:t>
            </a:r>
            <a:endParaRPr lang="de-DE" sz="1600" dirty="0" smtClean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bg1"/>
                </a:solidFill>
              </a:rPr>
              <a:t>Fasciculation</a:t>
            </a:r>
            <a:endParaRPr lang="de-DE" sz="1600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>
                <a:solidFill>
                  <a:schemeClr val="bg1"/>
                </a:solidFill>
              </a:rPr>
              <a:t>C</a:t>
            </a:r>
            <a:r>
              <a:rPr lang="de-DE" sz="1600" dirty="0" err="1" smtClean="0">
                <a:solidFill>
                  <a:schemeClr val="bg1"/>
                </a:solidFill>
              </a:rPr>
              <a:t>ardiopul</a:t>
            </a:r>
            <a:r>
              <a:rPr lang="de-DE" sz="1600" dirty="0" smtClean="0">
                <a:solidFill>
                  <a:schemeClr val="bg1"/>
                </a:solidFill>
              </a:rPr>
              <a:t>. </a:t>
            </a:r>
            <a:r>
              <a:rPr lang="de-DE" sz="1600" dirty="0" err="1" smtClean="0">
                <a:solidFill>
                  <a:schemeClr val="bg1"/>
                </a:solidFill>
              </a:rPr>
              <a:t>f</a:t>
            </a:r>
            <a:r>
              <a:rPr lang="de-DE" sz="1600" dirty="0" err="1" smtClean="0">
                <a:solidFill>
                  <a:schemeClr val="bg1"/>
                </a:solidFill>
              </a:rPr>
              <a:t>unction</a:t>
            </a:r>
            <a:endParaRPr lang="de-DE" sz="1600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bg1"/>
                </a:solidFill>
              </a:rPr>
              <a:t>Facial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expression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AC39357-7F39-4ED8-B06A-6F3D1FBCF160}"/>
              </a:ext>
            </a:extLst>
          </p:cNvPr>
          <p:cNvSpPr txBox="1"/>
          <p:nvPr/>
        </p:nvSpPr>
        <p:spPr>
          <a:xfrm>
            <a:off x="4018676" y="2286000"/>
            <a:ext cx="19431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 smtClean="0">
                <a:solidFill>
                  <a:schemeClr val="bg1"/>
                </a:solidFill>
              </a:rPr>
              <a:t>BODY FUNCTION</a:t>
            </a:r>
            <a:r>
              <a:rPr lang="de-DE" sz="1500" b="1" dirty="0">
                <a:solidFill>
                  <a:schemeClr val="bg1"/>
                </a:solidFill>
              </a:rPr>
              <a:t/>
            </a:r>
            <a:br>
              <a:rPr lang="de-DE" sz="1500" b="1" dirty="0">
                <a:solidFill>
                  <a:schemeClr val="bg1"/>
                </a:solidFill>
              </a:rPr>
            </a:br>
            <a:r>
              <a:rPr lang="de-DE" sz="1500" b="1" dirty="0" smtClean="0">
                <a:solidFill>
                  <a:schemeClr val="bg1"/>
                </a:solidFill>
              </a:rPr>
              <a:t>MODELS</a:t>
            </a:r>
            <a:r>
              <a:rPr lang="de-DE" sz="1500" b="1" dirty="0">
                <a:solidFill>
                  <a:schemeClr val="bg1"/>
                </a:solidFill>
              </a:rPr>
              <a:t/>
            </a:r>
            <a:br>
              <a:rPr lang="de-DE" sz="1500" b="1" dirty="0">
                <a:solidFill>
                  <a:schemeClr val="bg1"/>
                </a:solidFill>
              </a:rPr>
            </a:br>
            <a:endParaRPr lang="de-DE" sz="1500" b="1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bg1"/>
                </a:solidFill>
              </a:rPr>
              <a:t>Biomechanics</a:t>
            </a:r>
            <a:endParaRPr lang="de-DE" sz="1600" dirty="0" smtClean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1"/>
                </a:solidFill>
              </a:rPr>
              <a:t>Neuromotor</a:t>
            </a:r>
            <a:endParaRPr lang="de-DE" sz="1600" dirty="0" smtClean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1"/>
                </a:solidFill>
              </a:rPr>
              <a:t>Psychomotor</a:t>
            </a:r>
            <a:endParaRPr lang="de-DE" sz="1600" dirty="0" smtClean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bg1"/>
                </a:solidFill>
              </a:rPr>
              <a:t>Physiology</a:t>
            </a:r>
            <a:r>
              <a:rPr lang="de-DE" sz="1600" dirty="0" smtClean="0">
                <a:solidFill>
                  <a:schemeClr val="bg1"/>
                </a:solidFill>
              </a:rPr>
              <a:t> / </a:t>
            </a:r>
            <a:br>
              <a:rPr lang="de-DE" sz="1600" dirty="0" smtClean="0">
                <a:solidFill>
                  <a:schemeClr val="bg1"/>
                </a:solidFill>
              </a:rPr>
            </a:br>
            <a:r>
              <a:rPr lang="de-DE" sz="1600" dirty="0" err="1" smtClean="0">
                <a:solidFill>
                  <a:schemeClr val="bg1"/>
                </a:solidFill>
              </a:rPr>
              <a:t>Pathophysiology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7ECCA43-F640-47DC-BA8D-BC8AFE5BF124}"/>
              </a:ext>
            </a:extLst>
          </p:cNvPr>
          <p:cNvSpPr txBox="1"/>
          <p:nvPr/>
        </p:nvSpPr>
        <p:spPr>
          <a:xfrm>
            <a:off x="7485776" y="2286000"/>
            <a:ext cx="19431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chemeClr val="bg1"/>
                </a:solidFill>
              </a:rPr>
              <a:t>EMPATHO-</a:t>
            </a:r>
            <a:br>
              <a:rPr lang="de-DE" sz="1500" b="1" dirty="0">
                <a:solidFill>
                  <a:schemeClr val="bg1"/>
                </a:solidFill>
              </a:rPr>
            </a:br>
            <a:r>
              <a:rPr lang="de-DE" sz="1500" b="1" dirty="0" smtClean="0">
                <a:solidFill>
                  <a:schemeClr val="bg1"/>
                </a:solidFill>
              </a:rPr>
              <a:t>KINAESTHETIC</a:t>
            </a:r>
            <a:r>
              <a:rPr lang="de-DE" sz="1500" b="1" dirty="0">
                <a:solidFill>
                  <a:schemeClr val="bg1"/>
                </a:solidFill>
              </a:rPr>
              <a:t/>
            </a:r>
            <a:br>
              <a:rPr lang="de-DE" sz="1500" b="1" dirty="0">
                <a:solidFill>
                  <a:schemeClr val="bg1"/>
                </a:solidFill>
              </a:rPr>
            </a:br>
            <a:r>
              <a:rPr lang="de-DE" sz="1500" b="1" dirty="0" smtClean="0">
                <a:solidFill>
                  <a:schemeClr val="bg1"/>
                </a:solidFill>
              </a:rPr>
              <a:t>DIAGNOSIS</a:t>
            </a:r>
            <a:endParaRPr lang="de-DE" sz="1500" b="1" dirty="0">
              <a:solidFill>
                <a:schemeClr val="bg1"/>
              </a:solidFill>
            </a:endParaRPr>
          </a:p>
          <a:p>
            <a:endParaRPr lang="de-DE" sz="1500" b="1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bg1"/>
                </a:solidFill>
              </a:rPr>
              <a:t>Medicine</a:t>
            </a:r>
            <a:endParaRPr lang="de-DE" sz="1600" dirty="0">
              <a:solidFill>
                <a:schemeClr val="bg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bg1"/>
                </a:solidFill>
              </a:rPr>
              <a:t>Psychology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6A7985C-D98B-47A4-97E7-1A96440D94AF}"/>
              </a:ext>
            </a:extLst>
          </p:cNvPr>
          <p:cNvSpPr txBox="1"/>
          <p:nvPr/>
        </p:nvSpPr>
        <p:spPr>
          <a:xfrm>
            <a:off x="2563404" y="2838450"/>
            <a:ext cx="118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Models/</a:t>
            </a:r>
            <a:endParaRPr lang="de-DE" sz="1600" dirty="0" smtClean="0"/>
          </a:p>
          <a:p>
            <a:r>
              <a:rPr lang="de-DE" sz="1600" dirty="0" err="1" smtClean="0"/>
              <a:t>physiology</a:t>
            </a:r>
            <a:endParaRPr lang="de-DE" sz="16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3034C6E-A2ED-499E-A376-969314D113E8}"/>
              </a:ext>
            </a:extLst>
          </p:cNvPr>
          <p:cNvSpPr txBox="1"/>
          <p:nvPr/>
        </p:nvSpPr>
        <p:spPr>
          <a:xfrm>
            <a:off x="2563404" y="4525020"/>
            <a:ext cx="1338263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 smtClean="0"/>
              <a:t>S</a:t>
            </a:r>
            <a:r>
              <a:rPr lang="de-DE" sz="1500" dirty="0" smtClean="0"/>
              <a:t>ensor </a:t>
            </a:r>
            <a:r>
              <a:rPr lang="de-DE" sz="1500" dirty="0" err="1" smtClean="0"/>
              <a:t>readings</a:t>
            </a:r>
            <a:endParaRPr lang="de-DE" sz="16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2B4A884-7AD4-44F8-9FBB-0C5AAA50E491}"/>
              </a:ext>
            </a:extLst>
          </p:cNvPr>
          <p:cNvSpPr txBox="1"/>
          <p:nvPr/>
        </p:nvSpPr>
        <p:spPr>
          <a:xfrm>
            <a:off x="5954195" y="2838450"/>
            <a:ext cx="14049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med</a:t>
            </a:r>
            <a:r>
              <a:rPr lang="de-DE" sz="1600" dirty="0" smtClean="0"/>
              <a:t>./psych</a:t>
            </a:r>
            <a:r>
              <a:rPr lang="de-DE" sz="1600" dirty="0"/>
              <a:t>.</a:t>
            </a:r>
            <a:br>
              <a:rPr lang="de-DE" sz="1600" dirty="0"/>
            </a:br>
            <a:r>
              <a:rPr lang="de-DE" sz="1600" dirty="0" err="1"/>
              <a:t>e</a:t>
            </a:r>
            <a:r>
              <a:rPr lang="de-DE" sz="1600" dirty="0" err="1" smtClean="0"/>
              <a:t>xpertise</a:t>
            </a:r>
            <a:r>
              <a:rPr lang="de-DE" sz="1600" dirty="0" smtClean="0"/>
              <a:t> /</a:t>
            </a:r>
            <a:endParaRPr lang="de-DE" sz="1600" dirty="0"/>
          </a:p>
          <a:p>
            <a:r>
              <a:rPr lang="de-DE" sz="1600" dirty="0" smtClean="0"/>
              <a:t>(</a:t>
            </a:r>
            <a:r>
              <a:rPr lang="de-DE" sz="1600" dirty="0" err="1" smtClean="0"/>
              <a:t>patho</a:t>
            </a:r>
            <a:r>
              <a:rPr lang="de-DE" sz="1600" dirty="0" smtClean="0"/>
              <a:t>-</a:t>
            </a:r>
            <a:r>
              <a:rPr lang="de-DE" sz="1600" dirty="0" smtClean="0"/>
              <a:t>) </a:t>
            </a:r>
            <a:r>
              <a:rPr lang="de-DE" sz="1600" dirty="0" err="1" smtClean="0"/>
              <a:t>physiology</a:t>
            </a:r>
            <a:endParaRPr lang="de-DE" sz="16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2FDC16E-3EFC-4E91-ACE8-CCEA58BBBCFA}"/>
              </a:ext>
            </a:extLst>
          </p:cNvPr>
          <p:cNvSpPr txBox="1"/>
          <p:nvPr/>
        </p:nvSpPr>
        <p:spPr>
          <a:xfrm>
            <a:off x="5954195" y="4525020"/>
            <a:ext cx="14644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 err="1" smtClean="0"/>
              <a:t>Clinically</a:t>
            </a:r>
            <a:r>
              <a:rPr lang="de-DE" sz="1500" dirty="0" smtClean="0"/>
              <a:t>  </a:t>
            </a:r>
            <a:r>
              <a:rPr lang="de-DE" sz="1500" dirty="0" err="1" smtClean="0"/>
              <a:t>rele-vant</a:t>
            </a:r>
            <a:r>
              <a:rPr lang="de-DE" sz="1500" dirty="0" smtClean="0"/>
              <a:t> </a:t>
            </a:r>
            <a:r>
              <a:rPr lang="de-DE" sz="1500" dirty="0" err="1" smtClean="0"/>
              <a:t>parameters</a:t>
            </a:r>
            <a:endParaRPr lang="de-DE" sz="15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D5BFE0D-3996-4657-9570-59272C25A476}"/>
              </a:ext>
            </a:extLst>
          </p:cNvPr>
          <p:cNvSpPr txBox="1"/>
          <p:nvPr/>
        </p:nvSpPr>
        <p:spPr>
          <a:xfrm>
            <a:off x="9724849" y="2568559"/>
            <a:ext cx="1868735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bg2">
                    <a:lumMod val="25000"/>
                  </a:schemeClr>
                </a:solidFill>
              </a:rPr>
              <a:t>HEALTH / </a:t>
            </a:r>
            <a:r>
              <a:rPr lang="de-DE" sz="14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r>
              <a:rPr lang="de-DE" sz="1400" b="1" dirty="0" smtClean="0">
                <a:solidFill>
                  <a:schemeClr val="bg2">
                    <a:lumMod val="25000"/>
                  </a:schemeClr>
                </a:solidFill>
              </a:rPr>
              <a:t>ISEASE  </a:t>
            </a:r>
            <a:endParaRPr lang="de-DE" sz="1400" b="1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de-DE" sz="1400" b="1" dirty="0">
                <a:solidFill>
                  <a:schemeClr val="bg2">
                    <a:lumMod val="25000"/>
                  </a:schemeClr>
                </a:solidFill>
              </a:rPr>
              <a:t>B</a:t>
            </a:r>
            <a:r>
              <a:rPr lang="de-DE" sz="1400" b="1" dirty="0" smtClean="0">
                <a:solidFill>
                  <a:schemeClr val="bg2">
                    <a:lumMod val="25000"/>
                  </a:schemeClr>
                </a:solidFill>
              </a:rPr>
              <a:t>ODY</a:t>
            </a:r>
            <a:r>
              <a:rPr lang="de-DE" sz="1400" b="1" dirty="0" smtClean="0">
                <a:solidFill>
                  <a:schemeClr val="bg2">
                    <a:lumMod val="25000"/>
                  </a:schemeClr>
                </a:solidFill>
              </a:rPr>
              <a:t> FUNCTION</a:t>
            </a:r>
            <a:endParaRPr lang="de-DE" sz="1400" b="1" dirty="0">
              <a:solidFill>
                <a:schemeClr val="bg2">
                  <a:lumMod val="25000"/>
                </a:schemeClr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bg2">
                    <a:lumMod val="25000"/>
                  </a:schemeClr>
                </a:solidFill>
              </a:rPr>
              <a:t>Rheumatism</a:t>
            </a:r>
            <a:endParaRPr lang="de-DE" sz="1600" dirty="0">
              <a:solidFill>
                <a:schemeClr val="bg2">
                  <a:lumMod val="25000"/>
                </a:schemeClr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2">
                    <a:lumMod val="25000"/>
                  </a:schemeClr>
                </a:solidFill>
              </a:rPr>
              <a:t>Morbus Parkinson</a:t>
            </a:r>
            <a:endParaRPr lang="de-DE" sz="1600" dirty="0">
              <a:solidFill>
                <a:schemeClr val="bg2">
                  <a:lumMod val="25000"/>
                </a:schemeClr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bg2">
                    <a:lumMod val="25000"/>
                  </a:schemeClr>
                </a:solidFill>
              </a:rPr>
              <a:t>Palliative </a:t>
            </a:r>
            <a:r>
              <a:rPr lang="de-DE" sz="1600" dirty="0" err="1" smtClean="0">
                <a:solidFill>
                  <a:schemeClr val="bg2">
                    <a:lumMod val="25000"/>
                  </a:schemeClr>
                </a:solidFill>
              </a:rPr>
              <a:t>medicine</a:t>
            </a:r>
            <a:r>
              <a:rPr lang="de-DE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de-DE" sz="1600" dirty="0" err="1" smtClean="0">
                <a:solidFill>
                  <a:schemeClr val="bg2">
                    <a:lumMod val="25000"/>
                  </a:schemeClr>
                </a:solidFill>
              </a:rPr>
              <a:t>ultimorbidity</a:t>
            </a:r>
            <a:endParaRPr lang="de-DE" sz="1600" dirty="0">
              <a:solidFill>
                <a:schemeClr val="bg2">
                  <a:lumMod val="25000"/>
                </a:schemeClr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Stress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Depression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>
                    <a:lumMod val="25000"/>
                  </a:schemeClr>
                </a:solidFill>
              </a:rPr>
              <a:t>…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A1C71F3-030E-480D-B0BD-20AA2ADAF1A8}"/>
              </a:ext>
            </a:extLst>
          </p:cNvPr>
          <p:cNvSpPr txBox="1"/>
          <p:nvPr/>
        </p:nvSpPr>
        <p:spPr>
          <a:xfrm>
            <a:off x="3762562" y="5357086"/>
            <a:ext cx="2433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SENSORY CHAIN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21278A8-18CD-4020-9CA0-A17747CE3EBA}"/>
              </a:ext>
            </a:extLst>
          </p:cNvPr>
          <p:cNvSpPr txBox="1"/>
          <p:nvPr/>
        </p:nvSpPr>
        <p:spPr>
          <a:xfrm>
            <a:off x="2918464" y="5931969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ETHICS RESEARCH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05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Breitbild</PresentationFormat>
  <Paragraphs>67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Schickert, Marcus</dc:creator>
  <cp:lastModifiedBy>Judith Menden</cp:lastModifiedBy>
  <cp:revision>39</cp:revision>
  <dcterms:created xsi:type="dcterms:W3CDTF">2019-05-29T08:37:08Z</dcterms:created>
  <dcterms:modified xsi:type="dcterms:W3CDTF">2021-11-24T09:07:40Z</dcterms:modified>
</cp:coreProperties>
</file>