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5E6"/>
    <a:srgbClr val="4472C4"/>
    <a:srgbClr val="00959F"/>
    <a:srgbClr val="AD4571"/>
    <a:srgbClr val="373A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36D1E-73C2-45A9-9527-E4E72DC96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F4C858-8683-4ECA-AAA1-7D488C421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5942B5-D700-4831-8932-22276BFC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441E9B-8226-4D2C-9FA8-D350F112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ACBB75-DDE6-4F26-96E5-6A6E5118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532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3933D-0B68-4709-9D0F-73C13A677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B33380-3FE3-4D30-B1E1-41BCE5683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B47B25-19CB-48E6-9CC7-335B296E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0F675B-3C07-4252-BDFA-54B93D5A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BAD079-DF2C-48EA-BAD4-81B61584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087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451559B-96AF-459B-9933-7565FD9E0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8D8220-82E1-44DD-BB44-099E88F42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0E9EB6-F3CF-48AB-936F-C7D421185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DB6AC5-EFFC-4B48-9E49-8F3DABB2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157196-B8C6-4394-8B73-9F4F2003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319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C959C-1BD2-4E19-BDD9-EFE24DB1F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1271DE-3985-4CD6-B46B-851BB7EC2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8A7294-0EF3-4A21-BC65-E2D88F4CB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13EAF0-51E1-4787-B0D1-78512C44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56704F-409E-41D3-A37B-FE2837E7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35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9D557-DBB6-4811-A33C-1436EAD2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1BBE1D-1690-4AC4-B1D6-589BD1627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298453-C789-4339-85D4-6DBA73E5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843614-95D4-4AA3-B54B-679150B1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5F63EA-729E-4734-811C-51FDA501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322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D3313-72F1-499D-A5C1-0DFA2083A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503829-825B-4F58-8C5E-676DAE3A4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8F5361-EC2C-4692-A567-D75525958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9160D6-2C98-4BE7-88DD-7BCC2D6F9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E1411C-3DA4-49FD-BB05-A4319F82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F058AB-906E-4AA0-906E-C4ED912F4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065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86440-9042-4A2A-ABFF-A047FC268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32A2A8-EC56-4E99-A765-298CD5819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F5D8-EFAB-4426-BD53-AFB5D344F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506F8B-0791-4867-9408-043BFA1D4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0845D22-58C4-4EE5-A491-E2D431389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0B5520-9AA8-4125-B84C-5A558A0A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A970CA4-269A-4294-A529-C9490BE3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026167-DE4E-4EEF-A38E-ED524F10D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87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D46E5-3EC3-4652-8827-80C0F9F15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902DB7-3231-4793-95EF-8FAC59C9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03274E-DB9E-43E8-B7EF-DA927F276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4FB7EC6-8B87-4D0F-9332-DA37BC7CA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504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86C04A6-6742-4810-BDDD-71D6540B7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3B9F4CA-A072-461F-A1E6-9342400C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EA4A25-94FA-405F-85C9-BCE23069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276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84769-16B3-4CBB-9589-C2EC3DEF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6C9571-CFDC-40E3-9F20-07EB1B024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90550F-B271-496A-AACD-BB97D5104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F8D35E-9ED5-4F48-A2D5-B139E7D06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00187A-B1B1-4117-AB6B-CD2E254A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903776-2ABF-4D16-BD89-7ECABE86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53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C6BD3-4FA9-4E0C-A955-B28F330AB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7FF119-0BCD-493B-9C13-9E3F93AD20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99537E-C371-44FD-A739-22D8E938C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66958D-C82E-4CCF-B282-04FF62B9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372FCA-D6A9-4813-BC65-2322BF6F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338215-A3CC-41D8-8826-CD5016EA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163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251E24E-CAFB-4032-BAAE-A97FCB46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029A1E-3163-4F33-9EF2-337D3ED8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D8379-6185-4EF0-B297-235E1345B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BC8EC-F7F1-4387-AD28-19F580F6B069}" type="datetimeFigureOut">
              <a:rPr lang="de-DE" smtClean="0"/>
              <a:t>24.11.2021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D86D6D-DCFA-4D88-9FF7-45F6086A4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89FB5A-405C-46E9-A2C5-C121016FE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329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71C32E-701E-4745-B016-E637E8F4C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193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158DA47-0B91-4CA3-A847-CE901B8B7ACD}"/>
              </a:ext>
            </a:extLst>
          </p:cNvPr>
          <p:cNvSpPr txBox="1"/>
          <p:nvPr/>
        </p:nvSpPr>
        <p:spPr>
          <a:xfrm>
            <a:off x="350729" y="344466"/>
            <a:ext cx="11492630" cy="4546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2700"/>
              </a:lnSpc>
            </a:pPr>
            <a:r>
              <a:rPr lang="de-DE" sz="2100" b="1" dirty="0" smtClean="0">
                <a:solidFill>
                  <a:srgbClr val="373A3B"/>
                </a:solidFill>
              </a:rPr>
              <a:t>GRUNDKONZEPT DER EMPATHOKINÄSTHETISCHEN MENSCH-TECHNIK INTERAKTION</a:t>
            </a:r>
            <a:endParaRPr lang="de-DE" sz="2100" b="1" dirty="0">
              <a:solidFill>
                <a:srgbClr val="373A3B"/>
              </a:solidFill>
            </a:endParaRPr>
          </a:p>
        </p:txBody>
      </p: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E3432DF6-E236-4768-AD13-A3E1795CFBE5}"/>
              </a:ext>
            </a:extLst>
          </p:cNvPr>
          <p:cNvGrpSpPr/>
          <p:nvPr/>
        </p:nvGrpSpPr>
        <p:grpSpPr>
          <a:xfrm>
            <a:off x="3712097" y="1009297"/>
            <a:ext cx="2465124" cy="1169319"/>
            <a:chOff x="3712100" y="1060502"/>
            <a:chExt cx="2216496" cy="1169319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1FF16427-BAB7-48F9-A79E-C8ED32CD3491}"/>
                </a:ext>
              </a:extLst>
            </p:cNvPr>
            <p:cNvSpPr txBox="1"/>
            <p:nvPr/>
          </p:nvSpPr>
          <p:spPr>
            <a:xfrm>
              <a:off x="3712100" y="1060502"/>
              <a:ext cx="2216496" cy="984097"/>
            </a:xfrm>
            <a:prstGeom prst="rect">
              <a:avLst/>
            </a:prstGeom>
            <a:solidFill>
              <a:srgbClr val="00959F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 smtClean="0">
                  <a:solidFill>
                    <a:schemeClr val="bg1"/>
                  </a:solidFill>
                </a:rPr>
                <a:t>Prädiktion/Diagnose:</a:t>
              </a:r>
              <a:endParaRPr lang="de-DE" sz="2000" b="1" dirty="0">
                <a:solidFill>
                  <a:schemeClr val="bg1"/>
                </a:solidFill>
              </a:endParaRPr>
            </a:p>
            <a:p>
              <a:pPr>
                <a:spcAft>
                  <a:spcPts val="300"/>
                </a:spcAft>
              </a:pPr>
              <a:r>
                <a:rPr lang="de-DE" sz="1600" dirty="0">
                  <a:solidFill>
                    <a:schemeClr val="bg1"/>
                  </a:solidFill>
                </a:rPr>
                <a:t>von </a:t>
              </a:r>
              <a:r>
                <a:rPr lang="de-DE" sz="1600" dirty="0" smtClean="0">
                  <a:solidFill>
                    <a:schemeClr val="bg1"/>
                  </a:solidFill>
                </a:rPr>
                <a:t>Körperfunktion </a:t>
              </a:r>
              <a:r>
                <a:rPr lang="de-DE" sz="1600" dirty="0">
                  <a:solidFill>
                    <a:schemeClr val="bg1"/>
                  </a:solidFill>
                </a:rPr>
                <a:t/>
              </a:r>
              <a:br>
                <a:rPr lang="de-DE" sz="1600" dirty="0">
                  <a:solidFill>
                    <a:schemeClr val="bg1"/>
                  </a:solidFill>
                </a:rPr>
              </a:br>
              <a:r>
                <a:rPr lang="de-DE" sz="1600" dirty="0">
                  <a:solidFill>
                    <a:schemeClr val="bg1"/>
                  </a:solidFill>
                </a:rPr>
                <a:t>und </a:t>
              </a:r>
              <a:r>
                <a:rPr lang="de-DE" sz="1600" dirty="0" smtClean="0">
                  <a:solidFill>
                    <a:schemeClr val="bg1"/>
                  </a:solidFill>
                </a:rPr>
                <a:t>-dysfunktion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4" name="Rechtwinkliges Dreieck 3">
              <a:extLst>
                <a:ext uri="{FF2B5EF4-FFF2-40B4-BE49-F238E27FC236}">
                  <a16:creationId xmlns:a16="http://schemas.microsoft.com/office/drawing/2014/main" id="{3BC525B3-8215-4D07-AB63-3B12CE5608C3}"/>
                </a:ext>
              </a:extLst>
            </p:cNvPr>
            <p:cNvSpPr/>
            <p:nvPr/>
          </p:nvSpPr>
          <p:spPr>
            <a:xfrm rot="10800000">
              <a:off x="5183532" y="2013821"/>
              <a:ext cx="216000" cy="216000"/>
            </a:xfrm>
            <a:prstGeom prst="rtTriangle">
              <a:avLst/>
            </a:prstGeom>
            <a:solidFill>
              <a:srgbClr val="009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/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0B8A3714-E23D-4EFC-92A8-5F469B9F04EB}"/>
              </a:ext>
            </a:extLst>
          </p:cNvPr>
          <p:cNvGrpSpPr/>
          <p:nvPr/>
        </p:nvGrpSpPr>
        <p:grpSpPr>
          <a:xfrm>
            <a:off x="775411" y="1249029"/>
            <a:ext cx="2539289" cy="1553822"/>
            <a:chOff x="775411" y="1249029"/>
            <a:chExt cx="2539289" cy="1553822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14591498-CB30-4AF6-8227-92F0C7DBAC56}"/>
                </a:ext>
              </a:extLst>
            </p:cNvPr>
            <p:cNvSpPr txBox="1"/>
            <p:nvPr/>
          </p:nvSpPr>
          <p:spPr>
            <a:xfrm>
              <a:off x="775411" y="1249029"/>
              <a:ext cx="2539289" cy="1376513"/>
            </a:xfrm>
            <a:prstGeom prst="rect">
              <a:avLst/>
            </a:prstGeom>
            <a:solidFill>
              <a:srgbClr val="00959F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>
                  <a:solidFill>
                    <a:schemeClr val="bg1"/>
                  </a:solidFill>
                </a:rPr>
                <a:t>Inverse 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Modellierung und </a:t>
              </a:r>
              <a:r>
                <a:rPr lang="de-DE" sz="2000" b="1" dirty="0">
                  <a:solidFill>
                    <a:schemeClr val="bg1"/>
                  </a:solidFill>
                </a:rPr>
                <a:t>Identifikation der 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(Wechsel-)Wirk-mechanismen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15" name="Rechtwinkliges Dreieck 14">
              <a:extLst>
                <a:ext uri="{FF2B5EF4-FFF2-40B4-BE49-F238E27FC236}">
                  <a16:creationId xmlns:a16="http://schemas.microsoft.com/office/drawing/2014/main" id="{00C5F222-C214-47C3-9AB6-AB82DB21BFF2}"/>
                </a:ext>
              </a:extLst>
            </p:cNvPr>
            <p:cNvSpPr/>
            <p:nvPr/>
          </p:nvSpPr>
          <p:spPr>
            <a:xfrm rot="10800000">
              <a:off x="3098700" y="2586851"/>
              <a:ext cx="216000" cy="216000"/>
            </a:xfrm>
            <a:prstGeom prst="rtTriangle">
              <a:avLst/>
            </a:prstGeom>
            <a:solidFill>
              <a:srgbClr val="009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73147910-975E-4010-A94B-C63A541EAF6B}"/>
              </a:ext>
            </a:extLst>
          </p:cNvPr>
          <p:cNvGrpSpPr/>
          <p:nvPr/>
        </p:nvGrpSpPr>
        <p:grpSpPr>
          <a:xfrm>
            <a:off x="607162" y="4473189"/>
            <a:ext cx="2714889" cy="1634833"/>
            <a:chOff x="607162" y="4473189"/>
            <a:chExt cx="2714889" cy="1634833"/>
          </a:xfrm>
        </p:grpSpPr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6D105E21-2CF3-4CCE-A17E-BF46B7B924F1}"/>
                </a:ext>
              </a:extLst>
            </p:cNvPr>
            <p:cNvSpPr txBox="1"/>
            <p:nvPr/>
          </p:nvSpPr>
          <p:spPr>
            <a:xfrm>
              <a:off x="607162" y="4508371"/>
              <a:ext cx="2714889" cy="1599651"/>
            </a:xfrm>
            <a:prstGeom prst="rect">
              <a:avLst/>
            </a:prstGeom>
            <a:solidFill>
              <a:srgbClr val="00959F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 err="1" smtClean="0">
                  <a:solidFill>
                    <a:schemeClr val="bg1"/>
                  </a:solidFill>
                </a:rPr>
                <a:t>Empatho-kinaesthetische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Sensoren:</a:t>
              </a:r>
              <a:endParaRPr lang="de-DE" sz="2000" b="1" dirty="0">
                <a:solidFill>
                  <a:schemeClr val="bg1"/>
                </a:solidFill>
              </a:endParaRPr>
            </a:p>
            <a:p>
              <a:pPr>
                <a:spcAft>
                  <a:spcPts val="300"/>
                </a:spcAft>
              </a:pPr>
              <a:r>
                <a:rPr lang="de-DE" sz="1600" dirty="0">
                  <a:solidFill>
                    <a:schemeClr val="bg1"/>
                  </a:solidFill>
                </a:rPr>
                <a:t>Bewegungs-/Funktions- </a:t>
              </a:r>
              <a:r>
                <a:rPr lang="de-DE" sz="1600" dirty="0" smtClean="0">
                  <a:solidFill>
                    <a:schemeClr val="bg1"/>
                  </a:solidFill>
                </a:rPr>
                <a:t>wahrnehmung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htwinkliges Dreieck 18">
              <a:extLst>
                <a:ext uri="{FF2B5EF4-FFF2-40B4-BE49-F238E27FC236}">
                  <a16:creationId xmlns:a16="http://schemas.microsoft.com/office/drawing/2014/main" id="{BB12CBFC-965E-4CA1-BBF7-2F8764B4522C}"/>
                </a:ext>
              </a:extLst>
            </p:cNvPr>
            <p:cNvSpPr/>
            <p:nvPr/>
          </p:nvSpPr>
          <p:spPr>
            <a:xfrm rot="16200000">
              <a:off x="3106051" y="4473189"/>
              <a:ext cx="216000" cy="216000"/>
            </a:xfrm>
            <a:prstGeom prst="rtTriangle">
              <a:avLst/>
            </a:prstGeom>
            <a:solidFill>
              <a:srgbClr val="009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998D06FA-86D1-419F-A60A-01C5B87C1A13}"/>
              </a:ext>
            </a:extLst>
          </p:cNvPr>
          <p:cNvGrpSpPr/>
          <p:nvPr/>
        </p:nvGrpSpPr>
        <p:grpSpPr>
          <a:xfrm>
            <a:off x="4182773" y="5373480"/>
            <a:ext cx="1957778" cy="982800"/>
            <a:chOff x="4435999" y="5373480"/>
            <a:chExt cx="1704551" cy="982800"/>
          </a:xfrm>
        </p:grpSpPr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C60299F4-0E01-4367-8C89-DB4DE28D350E}"/>
                </a:ext>
              </a:extLst>
            </p:cNvPr>
            <p:cNvSpPr txBox="1"/>
            <p:nvPr/>
          </p:nvSpPr>
          <p:spPr>
            <a:xfrm>
              <a:off x="4435999" y="5373480"/>
              <a:ext cx="1488551" cy="982800"/>
            </a:xfrm>
            <a:prstGeom prst="rect">
              <a:avLst/>
            </a:prstGeom>
            <a:solidFill>
              <a:srgbClr val="AD4571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>
                  <a:solidFill>
                    <a:schemeClr val="bg1"/>
                  </a:solidFill>
                </a:rPr>
                <a:t>Rezeption:</a:t>
              </a:r>
            </a:p>
            <a:p>
              <a:pPr>
                <a:spcAft>
                  <a:spcPts val="300"/>
                </a:spcAft>
              </a:pPr>
              <a:r>
                <a:rPr lang="de-DE" sz="1600" dirty="0">
                  <a:solidFill>
                    <a:schemeClr val="bg1"/>
                  </a:solidFill>
                </a:rPr>
                <a:t>s</a:t>
              </a:r>
              <a:r>
                <a:rPr lang="de-DE" sz="1600" dirty="0" smtClean="0">
                  <a:solidFill>
                    <a:schemeClr val="bg1"/>
                  </a:solidFill>
                </a:rPr>
                <a:t>ensible </a:t>
              </a:r>
              <a:r>
                <a:rPr lang="de-DE" sz="1600" dirty="0">
                  <a:solidFill>
                    <a:schemeClr val="bg1"/>
                  </a:solidFill>
                </a:rPr>
                <a:t>Körper-</a:t>
              </a:r>
              <a:br>
                <a:rPr lang="de-DE" sz="1600" dirty="0">
                  <a:solidFill>
                    <a:schemeClr val="bg1"/>
                  </a:solidFill>
                </a:rPr>
              </a:br>
              <a:r>
                <a:rPr lang="de-DE" sz="1600" dirty="0">
                  <a:solidFill>
                    <a:schemeClr val="bg1"/>
                  </a:solidFill>
                </a:rPr>
                <a:t>wahrnehmung</a:t>
              </a:r>
            </a:p>
          </p:txBody>
        </p:sp>
        <p:sp>
          <p:nvSpPr>
            <p:cNvPr id="21" name="Rechtwinkliges Dreieck 20">
              <a:extLst>
                <a:ext uri="{FF2B5EF4-FFF2-40B4-BE49-F238E27FC236}">
                  <a16:creationId xmlns:a16="http://schemas.microsoft.com/office/drawing/2014/main" id="{1794FD75-FC58-457C-96A9-9F7147FB5609}"/>
                </a:ext>
              </a:extLst>
            </p:cNvPr>
            <p:cNvSpPr/>
            <p:nvPr/>
          </p:nvSpPr>
          <p:spPr>
            <a:xfrm rot="5400000">
              <a:off x="5924550" y="5373749"/>
              <a:ext cx="216000" cy="216000"/>
            </a:xfrm>
            <a:prstGeom prst="rtTriangle">
              <a:avLst/>
            </a:prstGeom>
            <a:solidFill>
              <a:srgbClr val="AD45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/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E0306F6E-1316-44E9-964D-4304F08DF2DC}"/>
              </a:ext>
            </a:extLst>
          </p:cNvPr>
          <p:cNvGrpSpPr/>
          <p:nvPr/>
        </p:nvGrpSpPr>
        <p:grpSpPr>
          <a:xfrm>
            <a:off x="8751876" y="5101146"/>
            <a:ext cx="2646717" cy="982800"/>
            <a:chOff x="8743049" y="5322271"/>
            <a:chExt cx="2371301" cy="982800"/>
          </a:xfrm>
        </p:grpSpPr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517BF305-F766-4648-8D73-C0134E3F4FE9}"/>
                </a:ext>
              </a:extLst>
            </p:cNvPr>
            <p:cNvSpPr txBox="1"/>
            <p:nvPr/>
          </p:nvSpPr>
          <p:spPr>
            <a:xfrm>
              <a:off x="8959049" y="5322271"/>
              <a:ext cx="2155301" cy="982800"/>
            </a:xfrm>
            <a:prstGeom prst="rect">
              <a:avLst/>
            </a:prstGeom>
            <a:solidFill>
              <a:srgbClr val="AD4571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>
                  <a:solidFill>
                    <a:schemeClr val="bg1"/>
                  </a:solidFill>
                </a:rPr>
                <a:t>Regulation:</a:t>
              </a:r>
            </a:p>
            <a:p>
              <a:pPr>
                <a:spcAft>
                  <a:spcPts val="300"/>
                </a:spcAft>
              </a:pPr>
              <a:r>
                <a:rPr lang="de-DE" sz="1600" dirty="0">
                  <a:solidFill>
                    <a:schemeClr val="bg1"/>
                  </a:solidFill>
                </a:rPr>
                <a:t>n</a:t>
              </a:r>
              <a:r>
                <a:rPr lang="de-DE" sz="1600" dirty="0" smtClean="0">
                  <a:solidFill>
                    <a:schemeClr val="bg1"/>
                  </a:solidFill>
                </a:rPr>
                <a:t>euronale</a:t>
              </a:r>
              <a:r>
                <a:rPr lang="de-DE" sz="1600" dirty="0">
                  <a:solidFill>
                    <a:schemeClr val="bg1"/>
                  </a:solidFill>
                </a:rPr>
                <a:t>, kognitive und muskuläre Kontrolle</a:t>
              </a:r>
            </a:p>
          </p:txBody>
        </p:sp>
        <p:sp>
          <p:nvSpPr>
            <p:cNvPr id="23" name="Rechtwinkliges Dreieck 22">
              <a:extLst>
                <a:ext uri="{FF2B5EF4-FFF2-40B4-BE49-F238E27FC236}">
                  <a16:creationId xmlns:a16="http://schemas.microsoft.com/office/drawing/2014/main" id="{46A19791-8888-4AAB-BE73-7DAB5E9B51EC}"/>
                </a:ext>
              </a:extLst>
            </p:cNvPr>
            <p:cNvSpPr/>
            <p:nvPr/>
          </p:nvSpPr>
          <p:spPr>
            <a:xfrm rot="10800000">
              <a:off x="8743049" y="5322544"/>
              <a:ext cx="216000" cy="216000"/>
            </a:xfrm>
            <a:prstGeom prst="rtTriangle">
              <a:avLst/>
            </a:prstGeom>
            <a:solidFill>
              <a:srgbClr val="AD45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/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38C20C7D-945B-43B1-B8BF-740B8B37EDA1}"/>
              </a:ext>
            </a:extLst>
          </p:cNvPr>
          <p:cNvGrpSpPr/>
          <p:nvPr/>
        </p:nvGrpSpPr>
        <p:grpSpPr>
          <a:xfrm>
            <a:off x="9033299" y="2958390"/>
            <a:ext cx="1800512" cy="984097"/>
            <a:chOff x="9033299" y="2958390"/>
            <a:chExt cx="1800512" cy="984097"/>
          </a:xfrm>
        </p:grpSpPr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F469E738-52F7-420A-9F6C-42388B29EFBD}"/>
                </a:ext>
              </a:extLst>
            </p:cNvPr>
            <p:cNvSpPr txBox="1"/>
            <p:nvPr/>
          </p:nvSpPr>
          <p:spPr>
            <a:xfrm>
              <a:off x="9249299" y="2958390"/>
              <a:ext cx="1584512" cy="984097"/>
            </a:xfrm>
            <a:prstGeom prst="rect">
              <a:avLst/>
            </a:prstGeom>
            <a:solidFill>
              <a:srgbClr val="AD4571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>
                  <a:solidFill>
                    <a:schemeClr val="bg1"/>
                  </a:solidFill>
                </a:rPr>
                <a:t>Exekution:</a:t>
              </a:r>
            </a:p>
            <a:p>
              <a:pPr>
                <a:spcAft>
                  <a:spcPts val="300"/>
                </a:spcAft>
              </a:pPr>
              <a:r>
                <a:rPr lang="de-DE" sz="1600" dirty="0">
                  <a:solidFill>
                    <a:schemeClr val="bg1"/>
                  </a:solidFill>
                </a:rPr>
                <a:t>(motorische)</a:t>
              </a:r>
              <a:br>
                <a:rPr lang="de-DE" sz="1600" dirty="0">
                  <a:solidFill>
                    <a:schemeClr val="bg1"/>
                  </a:solidFill>
                </a:rPr>
              </a:br>
              <a:r>
                <a:rPr lang="de-DE" sz="1600" dirty="0">
                  <a:solidFill>
                    <a:schemeClr val="bg1"/>
                  </a:solidFill>
                </a:rPr>
                <a:t>Körperfunktion</a:t>
              </a:r>
            </a:p>
          </p:txBody>
        </p:sp>
        <p:sp>
          <p:nvSpPr>
            <p:cNvPr id="25" name="Rechtwinkliges Dreieck 24">
              <a:extLst>
                <a:ext uri="{FF2B5EF4-FFF2-40B4-BE49-F238E27FC236}">
                  <a16:creationId xmlns:a16="http://schemas.microsoft.com/office/drawing/2014/main" id="{FB7D3302-364C-44A9-AC1F-502126E9C5C3}"/>
                </a:ext>
              </a:extLst>
            </p:cNvPr>
            <p:cNvSpPr/>
            <p:nvPr/>
          </p:nvSpPr>
          <p:spPr>
            <a:xfrm rot="16200000">
              <a:off x="9033299" y="3724969"/>
              <a:ext cx="216000" cy="216000"/>
            </a:xfrm>
            <a:prstGeom prst="rtTriangle">
              <a:avLst/>
            </a:prstGeom>
            <a:solidFill>
              <a:srgbClr val="AD45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28E9D40C-7702-453D-8953-71E44849E41C}"/>
              </a:ext>
            </a:extLst>
          </p:cNvPr>
          <p:cNvGrpSpPr/>
          <p:nvPr/>
        </p:nvGrpSpPr>
        <p:grpSpPr>
          <a:xfrm>
            <a:off x="6367662" y="1653235"/>
            <a:ext cx="2988106" cy="1302691"/>
            <a:chOff x="9236592" y="872580"/>
            <a:chExt cx="2719678" cy="1213396"/>
          </a:xfrm>
        </p:grpSpPr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BE680F6F-78F6-4936-8DD5-9D4A8F5F7392}"/>
                </a:ext>
              </a:extLst>
            </p:cNvPr>
            <p:cNvGrpSpPr/>
            <p:nvPr/>
          </p:nvGrpSpPr>
          <p:grpSpPr>
            <a:xfrm>
              <a:off x="9236596" y="872580"/>
              <a:ext cx="2719674" cy="1045653"/>
              <a:chOff x="9236596" y="872580"/>
              <a:chExt cx="2719674" cy="1045653"/>
            </a:xfrm>
          </p:grpSpPr>
          <p:sp>
            <p:nvSpPr>
              <p:cNvPr id="28" name="Rechteck 27">
                <a:extLst>
                  <a:ext uri="{FF2B5EF4-FFF2-40B4-BE49-F238E27FC236}">
                    <a16:creationId xmlns:a16="http://schemas.microsoft.com/office/drawing/2014/main" id="{A304A07A-EA96-4FCB-B898-E0A308F16CAC}"/>
                  </a:ext>
                </a:extLst>
              </p:cNvPr>
              <p:cNvSpPr/>
              <p:nvPr/>
            </p:nvSpPr>
            <p:spPr>
              <a:xfrm>
                <a:off x="9236596" y="911051"/>
                <a:ext cx="2237850" cy="968708"/>
              </a:xfrm>
              <a:prstGeom prst="rect">
                <a:avLst/>
              </a:prstGeom>
              <a:solidFill>
                <a:srgbClr val="0095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Flussdiagramm: Manuelle Eingabe 26">
                <a:extLst>
                  <a:ext uri="{FF2B5EF4-FFF2-40B4-BE49-F238E27FC236}">
                    <a16:creationId xmlns:a16="http://schemas.microsoft.com/office/drawing/2014/main" id="{E6525349-40E7-4C90-899F-29D44F51B5DE}"/>
                  </a:ext>
                </a:extLst>
              </p:cNvPr>
              <p:cNvSpPr/>
              <p:nvPr/>
            </p:nvSpPr>
            <p:spPr>
              <a:xfrm rot="5400000" flipV="1">
                <a:off x="10345566" y="750882"/>
                <a:ext cx="968710" cy="1289049"/>
              </a:xfrm>
              <a:prstGeom prst="flowChartManualInput">
                <a:avLst/>
              </a:prstGeom>
              <a:solidFill>
                <a:srgbClr val="AD45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420EDDAF-79E2-40F4-93C0-700D232A6A63}"/>
                  </a:ext>
                </a:extLst>
              </p:cNvPr>
              <p:cNvSpPr txBox="1"/>
              <p:nvPr/>
            </p:nvSpPr>
            <p:spPr>
              <a:xfrm>
                <a:off x="9244920" y="872580"/>
                <a:ext cx="2711350" cy="1045653"/>
              </a:xfrm>
              <a:prstGeom prst="rect">
                <a:avLst/>
              </a:prstGeom>
              <a:noFill/>
            </p:spPr>
            <p:txBody>
              <a:bodyPr wrap="square" lIns="108000" tIns="72000" rIns="108000" bIns="72000" rtlCol="0" anchor="ctr" anchorCtr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2000" b="1" dirty="0">
                    <a:solidFill>
                      <a:schemeClr val="bg1"/>
                    </a:solidFill>
                  </a:rPr>
                  <a:t>Körper Bewegungen/</a:t>
                </a:r>
                <a:br>
                  <a:rPr lang="de-DE" sz="2000" b="1" dirty="0">
                    <a:solidFill>
                      <a:schemeClr val="bg1"/>
                    </a:solidFill>
                  </a:rPr>
                </a:br>
                <a:r>
                  <a:rPr lang="de-DE" sz="2000" b="1" dirty="0">
                    <a:solidFill>
                      <a:schemeClr val="bg1"/>
                    </a:solidFill>
                  </a:rPr>
                  <a:t>Funktion:</a:t>
                </a:r>
              </a:p>
              <a:p>
                <a:pPr>
                  <a:spcAft>
                    <a:spcPts val="300"/>
                  </a:spcAft>
                </a:pPr>
                <a:r>
                  <a:rPr lang="de-DE" sz="1600" dirty="0">
                    <a:solidFill>
                      <a:schemeClr val="bg1"/>
                    </a:solidFill>
                  </a:rPr>
                  <a:t>äußerlich beobachtbar</a:t>
                </a:r>
              </a:p>
            </p:txBody>
          </p:sp>
        </p:grpSp>
        <p:sp>
          <p:nvSpPr>
            <p:cNvPr id="30" name="Rechtwinkliges Dreieck 29">
              <a:extLst>
                <a:ext uri="{FF2B5EF4-FFF2-40B4-BE49-F238E27FC236}">
                  <a16:creationId xmlns:a16="http://schemas.microsoft.com/office/drawing/2014/main" id="{147E36C4-EF62-4B69-94F7-F0B76FEE54CE}"/>
                </a:ext>
              </a:extLst>
            </p:cNvPr>
            <p:cNvSpPr/>
            <p:nvPr/>
          </p:nvSpPr>
          <p:spPr>
            <a:xfrm rot="5400000">
              <a:off x="9236592" y="1869976"/>
              <a:ext cx="216000" cy="216000"/>
            </a:xfrm>
            <a:prstGeom prst="rtTriangle">
              <a:avLst/>
            </a:prstGeom>
            <a:solidFill>
              <a:srgbClr val="009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2" name="Textfeld 31">
            <a:extLst>
              <a:ext uri="{FF2B5EF4-FFF2-40B4-BE49-F238E27FC236}">
                <a16:creationId xmlns:a16="http://schemas.microsoft.com/office/drawing/2014/main" id="{7A5D5F95-4E19-44F9-BA92-BB4F5FBE53F6}"/>
              </a:ext>
            </a:extLst>
          </p:cNvPr>
          <p:cNvSpPr txBox="1"/>
          <p:nvPr/>
        </p:nvSpPr>
        <p:spPr>
          <a:xfrm>
            <a:off x="3460750" y="3286015"/>
            <a:ext cx="2527299" cy="699404"/>
          </a:xfrm>
          <a:prstGeom prst="rect">
            <a:avLst/>
          </a:prstGeom>
          <a:noFill/>
        </p:spPr>
        <p:txBody>
          <a:bodyPr wrap="square" lIns="108000" tIns="72000" rIns="108000" bIns="72000" rtlCol="0" anchor="ctr" anchorCtr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de-DE" sz="3600" b="1" dirty="0">
                <a:solidFill>
                  <a:schemeClr val="bg1"/>
                </a:solidFill>
              </a:rPr>
              <a:t>EmpkinS</a:t>
            </a:r>
            <a:endParaRPr lang="de-DE" sz="3600" dirty="0">
              <a:solidFill>
                <a:schemeClr val="bg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FC4DEFD-248D-4FC4-87D8-28424A8BE859}"/>
              </a:ext>
            </a:extLst>
          </p:cNvPr>
          <p:cNvSpPr txBox="1"/>
          <p:nvPr/>
        </p:nvSpPr>
        <p:spPr>
          <a:xfrm>
            <a:off x="6177221" y="4013638"/>
            <a:ext cx="2527299" cy="699404"/>
          </a:xfrm>
          <a:prstGeom prst="rect">
            <a:avLst/>
          </a:prstGeom>
          <a:noFill/>
        </p:spPr>
        <p:txBody>
          <a:bodyPr wrap="square" lIns="108000" tIns="72000" rIns="108000" bIns="72000" rtlCol="0" anchor="ctr" anchorCtr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de-DE" sz="3600" b="1" dirty="0" smtClean="0">
                <a:solidFill>
                  <a:schemeClr val="bg1"/>
                </a:solidFill>
              </a:rPr>
              <a:t>Mensch</a:t>
            </a:r>
            <a:endParaRPr lang="de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8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D71C32E-701E-4745-B016-E637E8F4CE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193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8158DA47-0B91-4CA3-A847-CE901B8B7ACD}"/>
              </a:ext>
            </a:extLst>
          </p:cNvPr>
          <p:cNvSpPr txBox="1"/>
          <p:nvPr/>
        </p:nvSpPr>
        <p:spPr>
          <a:xfrm>
            <a:off x="350729" y="344466"/>
            <a:ext cx="11492630" cy="4546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2700"/>
              </a:lnSpc>
            </a:pPr>
            <a:r>
              <a:rPr lang="de-DE" sz="2100" b="1" dirty="0" smtClean="0">
                <a:solidFill>
                  <a:srgbClr val="373A3B"/>
                </a:solidFill>
              </a:rPr>
              <a:t>B</a:t>
            </a:r>
            <a:r>
              <a:rPr lang="de-DE" sz="2100" b="1" dirty="0" smtClean="0">
                <a:solidFill>
                  <a:srgbClr val="373A3B"/>
                </a:solidFill>
              </a:rPr>
              <a:t>ASIC C</a:t>
            </a:r>
            <a:r>
              <a:rPr lang="de-DE" sz="2100" b="1" dirty="0" smtClean="0">
                <a:solidFill>
                  <a:srgbClr val="373A3B"/>
                </a:solidFill>
              </a:rPr>
              <a:t>ONCEPT OF EMPATHO-KINAESTHETIC HUMAN-TECHNOLOGY INTERACTION</a:t>
            </a:r>
            <a:endParaRPr lang="de-DE" sz="2100" b="1" dirty="0">
              <a:solidFill>
                <a:srgbClr val="373A3B"/>
              </a:solidFill>
            </a:endParaRPr>
          </a:p>
        </p:txBody>
      </p: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E3432DF6-E236-4768-AD13-A3E1795CFBE5}"/>
              </a:ext>
            </a:extLst>
          </p:cNvPr>
          <p:cNvGrpSpPr/>
          <p:nvPr/>
        </p:nvGrpSpPr>
        <p:grpSpPr>
          <a:xfrm>
            <a:off x="3540580" y="1009297"/>
            <a:ext cx="2636641" cy="1169319"/>
            <a:chOff x="3712100" y="1060502"/>
            <a:chExt cx="2216496" cy="1169319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1FF16427-BAB7-48F9-A79E-C8ED32CD3491}"/>
                </a:ext>
              </a:extLst>
            </p:cNvPr>
            <p:cNvSpPr txBox="1"/>
            <p:nvPr/>
          </p:nvSpPr>
          <p:spPr>
            <a:xfrm>
              <a:off x="3712100" y="1060502"/>
              <a:ext cx="2216496" cy="984097"/>
            </a:xfrm>
            <a:prstGeom prst="rect">
              <a:avLst/>
            </a:prstGeom>
            <a:solidFill>
              <a:srgbClr val="00959F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 err="1" smtClean="0">
                  <a:solidFill>
                    <a:schemeClr val="bg1"/>
                  </a:solidFill>
                </a:rPr>
                <a:t>Prediction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/ 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diagnosis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:</a:t>
              </a:r>
              <a:endParaRPr lang="de-DE" sz="2000" b="1" dirty="0">
                <a:solidFill>
                  <a:schemeClr val="bg1"/>
                </a:solidFill>
              </a:endParaRPr>
            </a:p>
            <a:p>
              <a:pPr>
                <a:spcAft>
                  <a:spcPts val="300"/>
                </a:spcAft>
              </a:pPr>
              <a:r>
                <a:rPr lang="de-DE" sz="1600" dirty="0" err="1" smtClean="0">
                  <a:solidFill>
                    <a:schemeClr val="bg1"/>
                  </a:solidFill>
                </a:rPr>
                <a:t>of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body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function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>
                  <a:solidFill>
                    <a:schemeClr val="bg1"/>
                  </a:solidFill>
                </a:rPr>
                <a:t/>
              </a:r>
              <a:br>
                <a:rPr lang="de-DE" sz="1600" dirty="0">
                  <a:solidFill>
                    <a:schemeClr val="bg1"/>
                  </a:solidFill>
                </a:rPr>
              </a:br>
              <a:r>
                <a:rPr lang="de-DE" sz="1600" dirty="0" err="1" smtClean="0">
                  <a:solidFill>
                    <a:schemeClr val="bg1"/>
                  </a:solidFill>
                </a:rPr>
                <a:t>and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smtClean="0">
                  <a:solidFill>
                    <a:schemeClr val="bg1"/>
                  </a:solidFill>
                </a:rPr>
                <a:t>-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dysfunction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4" name="Rechtwinkliges Dreieck 3">
              <a:extLst>
                <a:ext uri="{FF2B5EF4-FFF2-40B4-BE49-F238E27FC236}">
                  <a16:creationId xmlns:a16="http://schemas.microsoft.com/office/drawing/2014/main" id="{3BC525B3-8215-4D07-AB63-3B12CE5608C3}"/>
                </a:ext>
              </a:extLst>
            </p:cNvPr>
            <p:cNvSpPr/>
            <p:nvPr/>
          </p:nvSpPr>
          <p:spPr>
            <a:xfrm rot="10800000">
              <a:off x="5183532" y="2013821"/>
              <a:ext cx="216000" cy="216000"/>
            </a:xfrm>
            <a:prstGeom prst="rtTriangle">
              <a:avLst/>
            </a:prstGeom>
            <a:solidFill>
              <a:srgbClr val="009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/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0B8A3714-E23D-4EFC-92A8-5F469B9F04EB}"/>
              </a:ext>
            </a:extLst>
          </p:cNvPr>
          <p:cNvGrpSpPr/>
          <p:nvPr/>
        </p:nvGrpSpPr>
        <p:grpSpPr>
          <a:xfrm>
            <a:off x="775411" y="1249029"/>
            <a:ext cx="2539289" cy="1553822"/>
            <a:chOff x="775411" y="1249029"/>
            <a:chExt cx="2539289" cy="1553822"/>
          </a:xfrm>
        </p:grpSpPr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14591498-CB30-4AF6-8227-92F0C7DBAC56}"/>
                </a:ext>
              </a:extLst>
            </p:cNvPr>
            <p:cNvSpPr txBox="1"/>
            <p:nvPr/>
          </p:nvSpPr>
          <p:spPr>
            <a:xfrm>
              <a:off x="775411" y="1249029"/>
              <a:ext cx="2539289" cy="1376513"/>
            </a:xfrm>
            <a:prstGeom prst="rect">
              <a:avLst/>
            </a:prstGeom>
            <a:solidFill>
              <a:srgbClr val="00959F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>
                  <a:solidFill>
                    <a:schemeClr val="bg1"/>
                  </a:solidFill>
                </a:rPr>
                <a:t>Inverse </a:t>
              </a:r>
              <a:r>
                <a:rPr lang="de-DE" sz="2000" b="1" dirty="0" err="1">
                  <a:solidFill>
                    <a:schemeClr val="bg1"/>
                  </a:solidFill>
                </a:rPr>
                <a:t>m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odeling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</a:t>
              </a:r>
              <a:r>
                <a:rPr lang="de-DE" sz="2000" b="1" dirty="0" err="1">
                  <a:solidFill>
                    <a:schemeClr val="bg1"/>
                  </a:solidFill>
                </a:rPr>
                <a:t>a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nd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i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dentification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of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the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(mutual) 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effective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mechanisms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15" name="Rechtwinkliges Dreieck 14">
              <a:extLst>
                <a:ext uri="{FF2B5EF4-FFF2-40B4-BE49-F238E27FC236}">
                  <a16:creationId xmlns:a16="http://schemas.microsoft.com/office/drawing/2014/main" id="{00C5F222-C214-47C3-9AB6-AB82DB21BFF2}"/>
                </a:ext>
              </a:extLst>
            </p:cNvPr>
            <p:cNvSpPr/>
            <p:nvPr/>
          </p:nvSpPr>
          <p:spPr>
            <a:xfrm rot="10800000">
              <a:off x="3098700" y="2586851"/>
              <a:ext cx="216000" cy="216000"/>
            </a:xfrm>
            <a:prstGeom prst="rtTriangle">
              <a:avLst/>
            </a:prstGeom>
            <a:solidFill>
              <a:srgbClr val="009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73147910-975E-4010-A94B-C63A541EAF6B}"/>
              </a:ext>
            </a:extLst>
          </p:cNvPr>
          <p:cNvGrpSpPr/>
          <p:nvPr/>
        </p:nvGrpSpPr>
        <p:grpSpPr>
          <a:xfrm>
            <a:off x="607162" y="4473189"/>
            <a:ext cx="2714889" cy="1480944"/>
            <a:chOff x="607162" y="4473189"/>
            <a:chExt cx="2714889" cy="1480944"/>
          </a:xfrm>
        </p:grpSpPr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6D105E21-2CF3-4CCE-A17E-BF46B7B924F1}"/>
                </a:ext>
              </a:extLst>
            </p:cNvPr>
            <p:cNvSpPr txBox="1"/>
            <p:nvPr/>
          </p:nvSpPr>
          <p:spPr>
            <a:xfrm>
              <a:off x="607162" y="4662259"/>
              <a:ext cx="2714889" cy="1291874"/>
            </a:xfrm>
            <a:prstGeom prst="rect">
              <a:avLst/>
            </a:prstGeom>
            <a:solidFill>
              <a:srgbClr val="00959F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 err="1" smtClean="0">
                  <a:solidFill>
                    <a:schemeClr val="bg1"/>
                  </a:solidFill>
                </a:rPr>
                <a:t>Empatho-kinaesthetic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 </a:t>
              </a:r>
              <a:r>
                <a:rPr lang="de-DE" sz="2000" b="1" dirty="0" err="1" smtClean="0">
                  <a:solidFill>
                    <a:schemeClr val="bg1"/>
                  </a:solidFill>
                </a:rPr>
                <a:t>sensors</a:t>
              </a:r>
              <a:r>
                <a:rPr lang="de-DE" sz="2000" b="1" dirty="0" smtClean="0">
                  <a:solidFill>
                    <a:schemeClr val="bg1"/>
                  </a:solidFill>
                </a:rPr>
                <a:t>:</a:t>
              </a:r>
              <a:endParaRPr lang="de-DE" sz="2000" b="1" dirty="0">
                <a:solidFill>
                  <a:schemeClr val="bg1"/>
                </a:solidFill>
              </a:endParaRPr>
            </a:p>
            <a:p>
              <a:pPr>
                <a:spcAft>
                  <a:spcPts val="300"/>
                </a:spcAft>
              </a:pPr>
              <a:r>
                <a:rPr lang="de-DE" sz="1600" dirty="0" err="1">
                  <a:solidFill>
                    <a:schemeClr val="bg1"/>
                  </a:solidFill>
                </a:rPr>
                <a:t>P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erception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of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motion</a:t>
              </a:r>
              <a:r>
                <a:rPr lang="de-DE" sz="1600" dirty="0" smtClean="0">
                  <a:solidFill>
                    <a:schemeClr val="bg1"/>
                  </a:solidFill>
                </a:rPr>
                <a:t> /</a:t>
              </a:r>
              <a:br>
                <a:rPr lang="de-DE" sz="1600" dirty="0" smtClean="0">
                  <a:solidFill>
                    <a:schemeClr val="bg1"/>
                  </a:solidFill>
                </a:rPr>
              </a:br>
              <a:r>
                <a:rPr lang="de-DE" sz="1600" dirty="0" err="1" smtClean="0">
                  <a:solidFill>
                    <a:schemeClr val="bg1"/>
                  </a:solidFill>
                </a:rPr>
                <a:t>body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function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htwinkliges Dreieck 18">
              <a:extLst>
                <a:ext uri="{FF2B5EF4-FFF2-40B4-BE49-F238E27FC236}">
                  <a16:creationId xmlns:a16="http://schemas.microsoft.com/office/drawing/2014/main" id="{BB12CBFC-965E-4CA1-BBF7-2F8764B4522C}"/>
                </a:ext>
              </a:extLst>
            </p:cNvPr>
            <p:cNvSpPr/>
            <p:nvPr/>
          </p:nvSpPr>
          <p:spPr>
            <a:xfrm rot="16200000">
              <a:off x="3106051" y="4473189"/>
              <a:ext cx="216000" cy="216000"/>
            </a:xfrm>
            <a:prstGeom prst="rtTriangle">
              <a:avLst/>
            </a:prstGeom>
            <a:solidFill>
              <a:srgbClr val="009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998D06FA-86D1-419F-A60A-01C5B87C1A13}"/>
              </a:ext>
            </a:extLst>
          </p:cNvPr>
          <p:cNvGrpSpPr/>
          <p:nvPr/>
        </p:nvGrpSpPr>
        <p:grpSpPr>
          <a:xfrm>
            <a:off x="4182773" y="5372832"/>
            <a:ext cx="1957778" cy="984097"/>
            <a:chOff x="4435999" y="5372832"/>
            <a:chExt cx="1704551" cy="984097"/>
          </a:xfrm>
        </p:grpSpPr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C60299F4-0E01-4367-8C89-DB4DE28D350E}"/>
                </a:ext>
              </a:extLst>
            </p:cNvPr>
            <p:cNvSpPr txBox="1"/>
            <p:nvPr/>
          </p:nvSpPr>
          <p:spPr>
            <a:xfrm>
              <a:off x="4435999" y="5372832"/>
              <a:ext cx="1488551" cy="984097"/>
            </a:xfrm>
            <a:prstGeom prst="rect">
              <a:avLst/>
            </a:prstGeom>
            <a:solidFill>
              <a:srgbClr val="AD4571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 err="1" smtClean="0">
                  <a:solidFill>
                    <a:schemeClr val="bg1"/>
                  </a:solidFill>
                </a:rPr>
                <a:t>Reception</a:t>
              </a:r>
              <a:r>
                <a:rPr lang="de-DE" sz="2000" b="1" dirty="0">
                  <a:solidFill>
                    <a:schemeClr val="bg1"/>
                  </a:solidFill>
                </a:rPr>
                <a:t>:</a:t>
              </a:r>
            </a:p>
            <a:p>
              <a:pPr>
                <a:spcAft>
                  <a:spcPts val="300"/>
                </a:spcAft>
              </a:pPr>
              <a:r>
                <a:rPr lang="de-DE" sz="1600" dirty="0" smtClean="0">
                  <a:solidFill>
                    <a:schemeClr val="bg1"/>
                  </a:solidFill>
                </a:rPr>
                <a:t>sensitive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body</a:t>
              </a:r>
              <a:r>
                <a:rPr lang="de-DE" sz="1600" dirty="0">
                  <a:solidFill>
                    <a:schemeClr val="bg1"/>
                  </a:solidFill>
                </a:rPr>
                <a:t/>
              </a:r>
              <a:br>
                <a:rPr lang="de-DE" sz="1600" dirty="0">
                  <a:solidFill>
                    <a:schemeClr val="bg1"/>
                  </a:solidFill>
                </a:rPr>
              </a:br>
              <a:r>
                <a:rPr lang="de-DE" sz="1600" dirty="0" err="1" smtClean="0">
                  <a:solidFill>
                    <a:schemeClr val="bg1"/>
                  </a:solidFill>
                </a:rPr>
                <a:t>awareness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htwinkliges Dreieck 20">
              <a:extLst>
                <a:ext uri="{FF2B5EF4-FFF2-40B4-BE49-F238E27FC236}">
                  <a16:creationId xmlns:a16="http://schemas.microsoft.com/office/drawing/2014/main" id="{1794FD75-FC58-457C-96A9-9F7147FB5609}"/>
                </a:ext>
              </a:extLst>
            </p:cNvPr>
            <p:cNvSpPr/>
            <p:nvPr/>
          </p:nvSpPr>
          <p:spPr>
            <a:xfrm rot="5400000">
              <a:off x="5924550" y="5373749"/>
              <a:ext cx="216000" cy="216000"/>
            </a:xfrm>
            <a:prstGeom prst="rtTriangle">
              <a:avLst/>
            </a:prstGeom>
            <a:solidFill>
              <a:srgbClr val="AD45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/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E0306F6E-1316-44E9-964D-4304F08DF2DC}"/>
              </a:ext>
            </a:extLst>
          </p:cNvPr>
          <p:cNvGrpSpPr/>
          <p:nvPr/>
        </p:nvGrpSpPr>
        <p:grpSpPr>
          <a:xfrm>
            <a:off x="8751876" y="5101146"/>
            <a:ext cx="2646717" cy="982800"/>
            <a:chOff x="8743049" y="5322271"/>
            <a:chExt cx="2371301" cy="982800"/>
          </a:xfrm>
        </p:grpSpPr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517BF305-F766-4648-8D73-C0134E3F4FE9}"/>
                </a:ext>
              </a:extLst>
            </p:cNvPr>
            <p:cNvSpPr txBox="1"/>
            <p:nvPr/>
          </p:nvSpPr>
          <p:spPr>
            <a:xfrm>
              <a:off x="8959049" y="5322271"/>
              <a:ext cx="2155301" cy="982800"/>
            </a:xfrm>
            <a:prstGeom prst="rect">
              <a:avLst/>
            </a:prstGeom>
            <a:solidFill>
              <a:srgbClr val="AD4571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>
                  <a:solidFill>
                    <a:schemeClr val="bg1"/>
                  </a:solidFill>
                </a:rPr>
                <a:t>Regulation:</a:t>
              </a:r>
            </a:p>
            <a:p>
              <a:pPr>
                <a:spcAft>
                  <a:spcPts val="300"/>
                </a:spcAft>
              </a:pPr>
              <a:r>
                <a:rPr lang="de-DE" sz="1600" dirty="0" err="1" smtClean="0">
                  <a:solidFill>
                    <a:schemeClr val="bg1"/>
                  </a:solidFill>
                </a:rPr>
                <a:t>neural</a:t>
              </a:r>
              <a:r>
                <a:rPr lang="de-DE" sz="1600" dirty="0" smtClean="0">
                  <a:solidFill>
                    <a:schemeClr val="bg1"/>
                  </a:solidFill>
                </a:rPr>
                <a:t>, </a:t>
              </a:r>
              <a:r>
                <a:rPr lang="de-DE" sz="1600" dirty="0" err="1">
                  <a:solidFill>
                    <a:schemeClr val="bg1"/>
                  </a:solidFill>
                </a:rPr>
                <a:t>c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ognitive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>
                  <a:solidFill>
                    <a:schemeClr val="bg1"/>
                  </a:solidFill>
                </a:rPr>
                <a:t>a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nd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musculare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control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htwinkliges Dreieck 22">
              <a:extLst>
                <a:ext uri="{FF2B5EF4-FFF2-40B4-BE49-F238E27FC236}">
                  <a16:creationId xmlns:a16="http://schemas.microsoft.com/office/drawing/2014/main" id="{46A19791-8888-4AAB-BE73-7DAB5E9B51EC}"/>
                </a:ext>
              </a:extLst>
            </p:cNvPr>
            <p:cNvSpPr/>
            <p:nvPr/>
          </p:nvSpPr>
          <p:spPr>
            <a:xfrm rot="10800000">
              <a:off x="8743049" y="5322544"/>
              <a:ext cx="216000" cy="216000"/>
            </a:xfrm>
            <a:prstGeom prst="rtTriangle">
              <a:avLst/>
            </a:prstGeom>
            <a:solidFill>
              <a:srgbClr val="AD45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/>
            </a:p>
          </p:txBody>
        </p:sp>
      </p:grp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38C20C7D-945B-43B1-B8BF-740B8B37EDA1}"/>
              </a:ext>
            </a:extLst>
          </p:cNvPr>
          <p:cNvGrpSpPr/>
          <p:nvPr/>
        </p:nvGrpSpPr>
        <p:grpSpPr>
          <a:xfrm>
            <a:off x="9033299" y="2958390"/>
            <a:ext cx="1800512" cy="984097"/>
            <a:chOff x="9033299" y="2958390"/>
            <a:chExt cx="1800512" cy="984097"/>
          </a:xfrm>
        </p:grpSpPr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F469E738-52F7-420A-9F6C-42388B29EFBD}"/>
                </a:ext>
              </a:extLst>
            </p:cNvPr>
            <p:cNvSpPr txBox="1"/>
            <p:nvPr/>
          </p:nvSpPr>
          <p:spPr>
            <a:xfrm>
              <a:off x="9249299" y="2958390"/>
              <a:ext cx="1584512" cy="984097"/>
            </a:xfrm>
            <a:prstGeom prst="rect">
              <a:avLst/>
            </a:prstGeom>
            <a:solidFill>
              <a:srgbClr val="AD4571"/>
            </a:solidFill>
          </p:spPr>
          <p:txBody>
            <a:bodyPr wrap="square" lIns="108000" tIns="72000" rIns="108000" bIns="72000" rtlCol="0" anchor="ctr" anchorCtr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de-DE" sz="2000" b="1" dirty="0" err="1" smtClean="0">
                  <a:solidFill>
                    <a:schemeClr val="bg1"/>
                  </a:solidFill>
                </a:rPr>
                <a:t>Execution</a:t>
              </a:r>
              <a:r>
                <a:rPr lang="de-DE" sz="2000" b="1" dirty="0">
                  <a:solidFill>
                    <a:schemeClr val="bg1"/>
                  </a:solidFill>
                </a:rPr>
                <a:t>:</a:t>
              </a:r>
            </a:p>
            <a:p>
              <a:pPr>
                <a:spcAft>
                  <a:spcPts val="300"/>
                </a:spcAft>
              </a:pPr>
              <a:r>
                <a:rPr lang="de-DE" sz="1600" dirty="0">
                  <a:solidFill>
                    <a:schemeClr val="bg1"/>
                  </a:solidFill>
                </a:rPr>
                <a:t>(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motor</a:t>
              </a:r>
              <a:r>
                <a:rPr lang="de-DE" sz="1600" dirty="0" smtClean="0">
                  <a:solidFill>
                    <a:schemeClr val="bg1"/>
                  </a:solidFill>
                </a:rPr>
                <a:t>)</a:t>
              </a:r>
              <a:r>
                <a:rPr lang="de-DE" sz="1600" dirty="0">
                  <a:solidFill>
                    <a:schemeClr val="bg1"/>
                  </a:solidFill>
                </a:rPr>
                <a:t/>
              </a:r>
              <a:br>
                <a:rPr lang="de-DE" sz="1600" dirty="0">
                  <a:solidFill>
                    <a:schemeClr val="bg1"/>
                  </a:solidFill>
                </a:rPr>
              </a:br>
              <a:r>
                <a:rPr lang="de-DE" sz="1600" dirty="0" err="1" smtClean="0">
                  <a:solidFill>
                    <a:schemeClr val="bg1"/>
                  </a:solidFill>
                </a:rPr>
                <a:t>body</a:t>
              </a:r>
              <a:r>
                <a:rPr lang="de-DE" sz="1600" dirty="0" smtClean="0">
                  <a:solidFill>
                    <a:schemeClr val="bg1"/>
                  </a:solidFill>
                </a:rPr>
                <a:t> </a:t>
              </a:r>
              <a:r>
                <a:rPr lang="de-DE" sz="1600" dirty="0" err="1" smtClean="0">
                  <a:solidFill>
                    <a:schemeClr val="bg1"/>
                  </a:solidFill>
                </a:rPr>
                <a:t>function</a:t>
              </a:r>
              <a:endParaRPr lang="de-DE" sz="1600" dirty="0">
                <a:solidFill>
                  <a:schemeClr val="bg1"/>
                </a:solidFill>
              </a:endParaRPr>
            </a:p>
          </p:txBody>
        </p:sp>
        <p:sp>
          <p:nvSpPr>
            <p:cNvPr id="25" name="Rechtwinkliges Dreieck 24">
              <a:extLst>
                <a:ext uri="{FF2B5EF4-FFF2-40B4-BE49-F238E27FC236}">
                  <a16:creationId xmlns:a16="http://schemas.microsoft.com/office/drawing/2014/main" id="{FB7D3302-364C-44A9-AC1F-502126E9C5C3}"/>
                </a:ext>
              </a:extLst>
            </p:cNvPr>
            <p:cNvSpPr/>
            <p:nvPr/>
          </p:nvSpPr>
          <p:spPr>
            <a:xfrm rot="16200000">
              <a:off x="9033299" y="3724969"/>
              <a:ext cx="216000" cy="216000"/>
            </a:xfrm>
            <a:prstGeom prst="rtTriangle">
              <a:avLst/>
            </a:prstGeom>
            <a:solidFill>
              <a:srgbClr val="AD45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28E9D40C-7702-453D-8953-71E44849E41C}"/>
              </a:ext>
            </a:extLst>
          </p:cNvPr>
          <p:cNvGrpSpPr/>
          <p:nvPr/>
        </p:nvGrpSpPr>
        <p:grpSpPr>
          <a:xfrm>
            <a:off x="6367662" y="1691711"/>
            <a:ext cx="2988106" cy="1264216"/>
            <a:chOff x="9236592" y="908418"/>
            <a:chExt cx="2719678" cy="1177558"/>
          </a:xfrm>
        </p:grpSpPr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BE680F6F-78F6-4936-8DD5-9D4A8F5F7392}"/>
                </a:ext>
              </a:extLst>
            </p:cNvPr>
            <p:cNvGrpSpPr/>
            <p:nvPr/>
          </p:nvGrpSpPr>
          <p:grpSpPr>
            <a:xfrm>
              <a:off x="9236596" y="908418"/>
              <a:ext cx="2719674" cy="973977"/>
              <a:chOff x="9236596" y="908418"/>
              <a:chExt cx="2719674" cy="973977"/>
            </a:xfrm>
          </p:grpSpPr>
          <p:sp>
            <p:nvSpPr>
              <p:cNvPr id="28" name="Rechteck 27">
                <a:extLst>
                  <a:ext uri="{FF2B5EF4-FFF2-40B4-BE49-F238E27FC236}">
                    <a16:creationId xmlns:a16="http://schemas.microsoft.com/office/drawing/2014/main" id="{A304A07A-EA96-4FCB-B898-E0A308F16CAC}"/>
                  </a:ext>
                </a:extLst>
              </p:cNvPr>
              <p:cNvSpPr/>
              <p:nvPr/>
            </p:nvSpPr>
            <p:spPr>
              <a:xfrm>
                <a:off x="9236596" y="911051"/>
                <a:ext cx="2237850" cy="968708"/>
              </a:xfrm>
              <a:prstGeom prst="rect">
                <a:avLst/>
              </a:prstGeom>
              <a:solidFill>
                <a:srgbClr val="0095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7" name="Flussdiagramm: Manuelle Eingabe 26">
                <a:extLst>
                  <a:ext uri="{FF2B5EF4-FFF2-40B4-BE49-F238E27FC236}">
                    <a16:creationId xmlns:a16="http://schemas.microsoft.com/office/drawing/2014/main" id="{E6525349-40E7-4C90-899F-29D44F51B5DE}"/>
                  </a:ext>
                </a:extLst>
              </p:cNvPr>
              <p:cNvSpPr/>
              <p:nvPr/>
            </p:nvSpPr>
            <p:spPr>
              <a:xfrm rot="5400000" flipV="1">
                <a:off x="10345566" y="750882"/>
                <a:ext cx="968710" cy="1289049"/>
              </a:xfrm>
              <a:prstGeom prst="flowChartManualInput">
                <a:avLst/>
              </a:prstGeom>
              <a:solidFill>
                <a:srgbClr val="AD45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420EDDAF-79E2-40F4-93C0-700D232A6A63}"/>
                  </a:ext>
                </a:extLst>
              </p:cNvPr>
              <p:cNvSpPr txBox="1"/>
              <p:nvPr/>
            </p:nvSpPr>
            <p:spPr>
              <a:xfrm>
                <a:off x="9244920" y="908418"/>
                <a:ext cx="2711350" cy="973977"/>
              </a:xfrm>
              <a:prstGeom prst="rect">
                <a:avLst/>
              </a:prstGeom>
              <a:noFill/>
            </p:spPr>
            <p:txBody>
              <a:bodyPr wrap="square" lIns="108000" tIns="72000" rIns="108000" bIns="72000" rtlCol="0" anchor="ctr" anchorCtr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2000" b="1" dirty="0" smtClean="0">
                    <a:solidFill>
                      <a:schemeClr val="bg1"/>
                    </a:solidFill>
                  </a:rPr>
                  <a:t>Body </a:t>
                </a:r>
                <a:r>
                  <a:rPr lang="de-DE" sz="2000" b="1" dirty="0" err="1" smtClean="0">
                    <a:solidFill>
                      <a:schemeClr val="bg1"/>
                    </a:solidFill>
                  </a:rPr>
                  <a:t>motion</a:t>
                </a:r>
                <a:r>
                  <a:rPr lang="de-DE" sz="2000" b="1" dirty="0" smtClean="0">
                    <a:solidFill>
                      <a:schemeClr val="bg1"/>
                    </a:solidFill>
                  </a:rPr>
                  <a:t> /</a:t>
                </a:r>
                <a:br>
                  <a:rPr lang="de-DE" sz="2000" b="1" dirty="0" smtClean="0">
                    <a:solidFill>
                      <a:schemeClr val="bg1"/>
                    </a:solidFill>
                  </a:rPr>
                </a:br>
                <a:r>
                  <a:rPr lang="de-DE" sz="2000" b="1" dirty="0" err="1" smtClean="0">
                    <a:solidFill>
                      <a:schemeClr val="bg1"/>
                    </a:solidFill>
                  </a:rPr>
                  <a:t>function</a:t>
                </a:r>
                <a:r>
                  <a:rPr lang="de-DE" sz="2000" b="1" dirty="0">
                    <a:solidFill>
                      <a:schemeClr val="bg1"/>
                    </a:solidFill>
                  </a:rPr>
                  <a:t>:</a:t>
                </a:r>
              </a:p>
              <a:p>
                <a:pPr>
                  <a:spcAft>
                    <a:spcPts val="300"/>
                  </a:spcAft>
                </a:pPr>
                <a:r>
                  <a:rPr lang="de-DE" sz="1600" dirty="0" err="1">
                    <a:solidFill>
                      <a:schemeClr val="bg1"/>
                    </a:solidFill>
                  </a:rPr>
                  <a:t>externally</a:t>
                </a:r>
                <a:r>
                  <a:rPr lang="de-DE" sz="1600" dirty="0">
                    <a:solidFill>
                      <a:schemeClr val="bg1"/>
                    </a:solidFill>
                  </a:rPr>
                  <a:t> observable </a:t>
                </a:r>
                <a:endParaRPr lang="de-DE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Rechtwinkliges Dreieck 29">
              <a:extLst>
                <a:ext uri="{FF2B5EF4-FFF2-40B4-BE49-F238E27FC236}">
                  <a16:creationId xmlns:a16="http://schemas.microsoft.com/office/drawing/2014/main" id="{147E36C4-EF62-4B69-94F7-F0B76FEE54CE}"/>
                </a:ext>
              </a:extLst>
            </p:cNvPr>
            <p:cNvSpPr/>
            <p:nvPr/>
          </p:nvSpPr>
          <p:spPr>
            <a:xfrm rot="5400000">
              <a:off x="9236592" y="1869976"/>
              <a:ext cx="216000" cy="216000"/>
            </a:xfrm>
            <a:prstGeom prst="rtTriangle">
              <a:avLst/>
            </a:prstGeom>
            <a:solidFill>
              <a:srgbClr val="009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32" name="Textfeld 31">
            <a:extLst>
              <a:ext uri="{FF2B5EF4-FFF2-40B4-BE49-F238E27FC236}">
                <a16:creationId xmlns:a16="http://schemas.microsoft.com/office/drawing/2014/main" id="{7A5D5F95-4E19-44F9-BA92-BB4F5FBE53F6}"/>
              </a:ext>
            </a:extLst>
          </p:cNvPr>
          <p:cNvSpPr txBox="1"/>
          <p:nvPr/>
        </p:nvSpPr>
        <p:spPr>
          <a:xfrm>
            <a:off x="3460750" y="3286015"/>
            <a:ext cx="2527299" cy="699404"/>
          </a:xfrm>
          <a:prstGeom prst="rect">
            <a:avLst/>
          </a:prstGeom>
          <a:noFill/>
        </p:spPr>
        <p:txBody>
          <a:bodyPr wrap="square" lIns="108000" tIns="72000" rIns="108000" bIns="72000" rtlCol="0" anchor="ctr" anchorCtr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de-DE" sz="3600" b="1" dirty="0">
                <a:solidFill>
                  <a:schemeClr val="bg1"/>
                </a:solidFill>
              </a:rPr>
              <a:t>EmpkinS</a:t>
            </a:r>
            <a:endParaRPr lang="de-DE" sz="3600" dirty="0">
              <a:solidFill>
                <a:schemeClr val="bg1"/>
              </a:solidFill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FC4DEFD-248D-4FC4-87D8-28424A8BE859}"/>
              </a:ext>
            </a:extLst>
          </p:cNvPr>
          <p:cNvSpPr txBox="1"/>
          <p:nvPr/>
        </p:nvSpPr>
        <p:spPr>
          <a:xfrm>
            <a:off x="6177221" y="4013638"/>
            <a:ext cx="2527299" cy="699404"/>
          </a:xfrm>
          <a:prstGeom prst="rect">
            <a:avLst/>
          </a:prstGeom>
          <a:noFill/>
        </p:spPr>
        <p:txBody>
          <a:bodyPr wrap="square" lIns="108000" tIns="72000" rIns="108000" bIns="72000" rtlCol="0" anchor="ctr" anchorCtr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de-DE" sz="3600" b="1" dirty="0" smtClean="0">
                <a:solidFill>
                  <a:schemeClr val="bg1"/>
                </a:solidFill>
              </a:rPr>
              <a:t>Human</a:t>
            </a:r>
            <a:endParaRPr lang="de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2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Breitbild</PresentationFormat>
  <Paragraphs>32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Schickert, Marcus</dc:creator>
  <cp:lastModifiedBy>Judith Menden</cp:lastModifiedBy>
  <cp:revision>37</cp:revision>
  <dcterms:created xsi:type="dcterms:W3CDTF">2019-05-29T08:37:08Z</dcterms:created>
  <dcterms:modified xsi:type="dcterms:W3CDTF">2021-11-24T09:39:12Z</dcterms:modified>
</cp:coreProperties>
</file>