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12192000" cy="6858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36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BBC8EC-F7F1-4387-AD28-19F580F6B069}" type="datetimeFigureOut">
              <a:rPr lang="de-DE"/>
              <a:t>21.04.2024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573A0E9-6E0F-40BE-94E2-96076A1C49C3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57194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 bwMode="auto">
          <a:xfrm>
            <a:off x="349200" y="349200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A</a:t>
            </a:r>
            <a:endParaRPr/>
          </a:p>
        </p:txBody>
      </p:sp>
      <p:sp>
        <p:nvSpPr>
          <p:cNvPr id="7" name="Textfeld 6"/>
          <p:cNvSpPr txBox="1"/>
          <p:nvPr/>
        </p:nvSpPr>
        <p:spPr bwMode="auto">
          <a:xfrm>
            <a:off x="11518799" y="349200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B</a:t>
            </a:r>
            <a:endParaRPr/>
          </a:p>
        </p:txBody>
      </p:sp>
      <p:sp>
        <p:nvSpPr>
          <p:cNvPr id="8" name="Textfeld 7"/>
          <p:cNvSpPr txBox="1"/>
          <p:nvPr/>
        </p:nvSpPr>
        <p:spPr bwMode="auto">
          <a:xfrm>
            <a:off x="349200" y="5774185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C</a:t>
            </a:r>
            <a:endParaRPr/>
          </a:p>
        </p:txBody>
      </p:sp>
      <p:sp>
        <p:nvSpPr>
          <p:cNvPr id="9" name="Textfeld 8"/>
          <p:cNvSpPr txBox="1"/>
          <p:nvPr/>
        </p:nvSpPr>
        <p:spPr bwMode="auto">
          <a:xfrm>
            <a:off x="11518799" y="5774185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D</a:t>
            </a:r>
            <a:endParaRPr/>
          </a:p>
        </p:txBody>
      </p:sp>
      <p:sp>
        <p:nvSpPr>
          <p:cNvPr id="10" name="Textfeld 9"/>
          <p:cNvSpPr txBox="1"/>
          <p:nvPr/>
        </p:nvSpPr>
        <p:spPr bwMode="auto">
          <a:xfrm>
            <a:off x="349200" y="6184800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Z</a:t>
            </a:r>
            <a:endParaRPr/>
          </a:p>
        </p:txBody>
      </p:sp>
      <p:sp>
        <p:nvSpPr>
          <p:cNvPr id="11" name="Textfeld 10"/>
          <p:cNvSpPr txBox="1"/>
          <p:nvPr/>
        </p:nvSpPr>
        <p:spPr bwMode="auto">
          <a:xfrm>
            <a:off x="11518799" y="6184800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G</a:t>
            </a:r>
            <a:endParaRPr/>
          </a:p>
        </p:txBody>
      </p:sp>
      <p:sp>
        <p:nvSpPr>
          <p:cNvPr id="12" name="Textfeld 11"/>
          <p:cNvSpPr txBox="1"/>
          <p:nvPr/>
        </p:nvSpPr>
        <p:spPr bwMode="auto">
          <a:xfrm>
            <a:off x="623392" y="349200"/>
            <a:ext cx="5347193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>
              <a:defRPr/>
            </a:pPr>
            <a:r>
              <a:rPr lang="en-GB" sz="1100" b="1" dirty="0">
                <a:solidFill>
                  <a:schemeClr val="bg1"/>
                </a:solidFill>
              </a:rPr>
              <a:t>CONTACTLESS SENSORS FOR RECORDING MOTION PARAMETERS AND VITAL FUNCTIONS</a:t>
            </a:r>
            <a:endParaRPr lang="de-DE" sz="1100" b="1" dirty="0">
              <a:solidFill>
                <a:schemeClr val="bg1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 bwMode="auto">
          <a:xfrm>
            <a:off x="6475201" y="349200"/>
            <a:ext cx="5040000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 algn="r">
              <a:defRPr/>
            </a:pPr>
            <a:r>
              <a:rPr lang="de-DE" sz="1100" b="1" dirty="0">
                <a:solidFill>
                  <a:schemeClr val="bg1"/>
                </a:solidFill>
              </a:rPr>
              <a:t>SENSOR SIGNAL/DATA PROCESSING AND TRANSFER</a:t>
            </a:r>
            <a:endParaRPr dirty="0"/>
          </a:p>
        </p:txBody>
      </p:sp>
      <p:sp>
        <p:nvSpPr>
          <p:cNvPr id="14" name="Textfeld 13"/>
          <p:cNvSpPr txBox="1"/>
          <p:nvPr/>
        </p:nvSpPr>
        <p:spPr bwMode="auto">
          <a:xfrm>
            <a:off x="4470824" y="3062874"/>
            <a:ext cx="324000" cy="32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defRPr/>
            </a:pPr>
            <a:r>
              <a:rPr lang="de-DE" sz="1500" b="1">
                <a:solidFill>
                  <a:schemeClr val="bg1"/>
                </a:solidFill>
              </a:rPr>
              <a:t>E</a:t>
            </a:r>
            <a:endParaRPr/>
          </a:p>
        </p:txBody>
      </p:sp>
      <p:sp>
        <p:nvSpPr>
          <p:cNvPr id="15" name="Textfeld 14"/>
          <p:cNvSpPr txBox="1"/>
          <p:nvPr/>
        </p:nvSpPr>
        <p:spPr bwMode="auto">
          <a:xfrm>
            <a:off x="676799" y="5774185"/>
            <a:ext cx="5040000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>
              <a:defRPr/>
            </a:pPr>
            <a:r>
              <a:rPr lang="en-GB" sz="1100" b="1" dirty="0">
                <a:solidFill>
                  <a:schemeClr val="bg1"/>
                </a:solidFill>
              </a:rPr>
              <a:t>BIOMECHANICAL MODELING AND CONDITION MONITORING</a:t>
            </a:r>
            <a:endParaRPr dirty="0"/>
          </a:p>
        </p:txBody>
      </p:sp>
      <p:sp>
        <p:nvSpPr>
          <p:cNvPr id="16" name="Textfeld 15"/>
          <p:cNvSpPr txBox="1"/>
          <p:nvPr/>
        </p:nvSpPr>
        <p:spPr bwMode="auto">
          <a:xfrm>
            <a:off x="6475201" y="5774185"/>
            <a:ext cx="5040000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 algn="r">
              <a:defRPr/>
            </a:pPr>
            <a:r>
              <a:rPr lang="en-GB" sz="1100" b="1" dirty="0">
                <a:solidFill>
                  <a:schemeClr val="bg1"/>
                </a:solidFill>
              </a:rPr>
              <a:t>PHYSIOLOGICAL AND BEHAVIORAL MODELING AND CONDITION MONITORING</a:t>
            </a:r>
            <a:endParaRPr dirty="0"/>
          </a:p>
        </p:txBody>
      </p:sp>
      <p:sp>
        <p:nvSpPr>
          <p:cNvPr id="17" name="Textfeld 16"/>
          <p:cNvSpPr txBox="1"/>
          <p:nvPr/>
        </p:nvSpPr>
        <p:spPr bwMode="auto">
          <a:xfrm>
            <a:off x="676799" y="6179158"/>
            <a:ext cx="5040000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>
              <a:defRPr/>
            </a:pPr>
            <a:r>
              <a:rPr lang="en-GB" sz="1100" b="1" dirty="0">
                <a:solidFill>
                  <a:schemeClr val="bg1"/>
                </a:solidFill>
              </a:rPr>
              <a:t>CENTRAL TASKS OF THE COLLABORATIVE RESEARCH CENTRE </a:t>
            </a:r>
            <a:r>
              <a:rPr lang="de-DE" sz="1100" dirty="0">
                <a:solidFill>
                  <a:schemeClr val="bg1"/>
                </a:solidFill>
              </a:rPr>
              <a:t>[</a:t>
            </a:r>
            <a:r>
              <a:rPr lang="de-DE" sz="1100" dirty="0" err="1">
                <a:solidFill>
                  <a:schemeClr val="bg1"/>
                </a:solidFill>
              </a:rPr>
              <a:t>Vossiek</a:t>
            </a:r>
            <a:r>
              <a:rPr lang="de-DE" sz="1100" dirty="0">
                <a:solidFill>
                  <a:schemeClr val="bg1"/>
                </a:solidFill>
              </a:rPr>
              <a:t> – LHFT]</a:t>
            </a:r>
          </a:p>
        </p:txBody>
      </p:sp>
      <p:sp>
        <p:nvSpPr>
          <p:cNvPr id="18" name="Textfeld 17"/>
          <p:cNvSpPr txBox="1"/>
          <p:nvPr/>
        </p:nvSpPr>
        <p:spPr bwMode="auto">
          <a:xfrm>
            <a:off x="6475201" y="6179158"/>
            <a:ext cx="5040000" cy="324000"/>
          </a:xfrm>
          <a:prstGeom prst="rect">
            <a:avLst/>
          </a:prstGeom>
          <a:noFill/>
        </p:spPr>
        <p:txBody>
          <a:bodyPr wrap="square" lIns="54000" tIns="0" rIns="54000" bIns="0" rtlCol="0" anchor="ctr" anchorCtr="0">
            <a:noAutofit/>
          </a:bodyPr>
          <a:lstStyle/>
          <a:p>
            <a:pPr algn="r">
              <a:defRPr/>
            </a:pPr>
            <a:r>
              <a:rPr lang="de-DE" sz="1100" b="1" dirty="0">
                <a:solidFill>
                  <a:schemeClr val="bg1"/>
                </a:solidFill>
              </a:rPr>
              <a:t>INTEGRATED RESEARCH TRAINING GROUP </a:t>
            </a:r>
            <a:r>
              <a:rPr lang="de-DE" sz="1100" dirty="0">
                <a:solidFill>
                  <a:schemeClr val="bg1"/>
                </a:solidFill>
              </a:rPr>
              <a:t>[ </a:t>
            </a:r>
            <a:r>
              <a:rPr lang="de-DE" sz="1100" dirty="0" err="1">
                <a:solidFill>
                  <a:schemeClr val="bg1"/>
                </a:solidFill>
              </a:rPr>
              <a:t>Eskofier</a:t>
            </a:r>
            <a:r>
              <a:rPr lang="de-DE" sz="1100" dirty="0">
                <a:solidFill>
                  <a:schemeClr val="bg1"/>
                </a:solidFill>
              </a:rPr>
              <a:t> – </a:t>
            </a:r>
            <a:r>
              <a:rPr lang="de-DE" sz="1100" dirty="0" err="1">
                <a:solidFill>
                  <a:schemeClr val="bg1"/>
                </a:solidFill>
              </a:rPr>
              <a:t>MaD</a:t>
            </a:r>
            <a:r>
              <a:rPr lang="de-DE" sz="1100" dirty="0">
                <a:solidFill>
                  <a:schemeClr val="bg1"/>
                </a:solidFill>
              </a:rPr>
              <a:t>]</a:t>
            </a:r>
          </a:p>
        </p:txBody>
      </p:sp>
      <p:sp>
        <p:nvSpPr>
          <p:cNvPr id="20" name="Ellipse 19"/>
          <p:cNvSpPr>
            <a:spLocks noChangeAspect="1"/>
          </p:cNvSpPr>
          <p:nvPr/>
        </p:nvSpPr>
        <p:spPr bwMode="auto">
          <a:xfrm>
            <a:off x="4072128" y="1201003"/>
            <a:ext cx="4047744" cy="404774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ArchUp">
              <a:avLst>
                <a:gd name="adj" fmla="val 11323221"/>
              </a:avLst>
            </a:prstTxWarp>
            <a:noAutofit/>
          </a:bodyPr>
          <a:lstStyle/>
          <a:p>
            <a:pPr algn="ctr">
              <a:defRPr/>
            </a:pPr>
            <a:r>
              <a:rPr lang="en-GB" sz="1200" b="1" dirty="0">
                <a:solidFill>
                  <a:schemeClr val="bg1"/>
                </a:solidFill>
              </a:rPr>
              <a:t>ETHICS IN AND BY DESIGN</a:t>
            </a:r>
            <a:endParaRPr dirty="0"/>
          </a:p>
        </p:txBody>
      </p:sp>
      <p:sp>
        <p:nvSpPr>
          <p:cNvPr id="21" name="Ellipse 20"/>
          <p:cNvSpPr>
            <a:spLocks noChangeAspect="1"/>
          </p:cNvSpPr>
          <p:nvPr/>
        </p:nvSpPr>
        <p:spPr bwMode="auto">
          <a:xfrm>
            <a:off x="4017536" y="1146412"/>
            <a:ext cx="4156926" cy="4156924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ArchDown">
              <a:avLst>
                <a:gd name="adj" fmla="val 0"/>
              </a:avLst>
            </a:prstTxWarp>
            <a:noAutofit/>
          </a:bodyPr>
          <a:lstStyle/>
          <a:p>
            <a:pPr algn="ctr">
              <a:defRPr/>
            </a:pPr>
            <a:r>
              <a:rPr lang="de-DE" sz="1200">
                <a:solidFill>
                  <a:schemeClr val="bg1"/>
                </a:solidFill>
              </a:rPr>
              <a:t>[Dabrock, Braun – Ethik]</a:t>
            </a:r>
          </a:p>
        </p:txBody>
      </p:sp>
      <p:sp>
        <p:nvSpPr>
          <p:cNvPr id="22" name="Textfeld 21"/>
          <p:cNvSpPr txBox="1"/>
          <p:nvPr/>
        </p:nvSpPr>
        <p:spPr bwMode="auto">
          <a:xfrm>
            <a:off x="4849414" y="2011995"/>
            <a:ext cx="2449774" cy="24497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lnSpc>
                <a:spcPts val="2700"/>
              </a:lnSpc>
              <a:defRPr/>
            </a:pPr>
            <a:r>
              <a:rPr lang="de-DE" sz="2100" b="1" dirty="0">
                <a:solidFill>
                  <a:srgbClr val="373A3B"/>
                </a:solidFill>
              </a:rPr>
              <a:t>EMPATHO-</a:t>
            </a:r>
            <a:endParaRPr dirty="0"/>
          </a:p>
          <a:p>
            <a:pPr algn="ctr">
              <a:lnSpc>
                <a:spcPts val="2700"/>
              </a:lnSpc>
              <a:defRPr/>
            </a:pPr>
            <a:r>
              <a:rPr lang="de-DE" sz="2100" b="1" dirty="0">
                <a:solidFill>
                  <a:srgbClr val="373A3B"/>
                </a:solidFill>
              </a:rPr>
              <a:t>KINÄSTHETISCHES </a:t>
            </a:r>
            <a:endParaRPr dirty="0"/>
          </a:p>
          <a:p>
            <a:pPr algn="ctr">
              <a:lnSpc>
                <a:spcPts val="2700"/>
              </a:lnSpc>
              <a:defRPr/>
            </a:pPr>
            <a:r>
              <a:rPr lang="de-DE" sz="2100" b="1" dirty="0">
                <a:solidFill>
                  <a:srgbClr val="373A3B"/>
                </a:solidFill>
              </a:rPr>
              <a:t>LAB</a:t>
            </a:r>
            <a:endParaRPr dirty="0"/>
          </a:p>
        </p:txBody>
      </p:sp>
      <p:sp>
        <p:nvSpPr>
          <p:cNvPr id="23" name="Textfeld 22"/>
          <p:cNvSpPr txBox="1"/>
          <p:nvPr/>
        </p:nvSpPr>
        <p:spPr bwMode="auto">
          <a:xfrm>
            <a:off x="349200" y="673201"/>
            <a:ext cx="4306640" cy="2520376"/>
          </a:xfrm>
          <a:prstGeom prst="rect">
            <a:avLst/>
          </a:prstGeom>
          <a:noFill/>
        </p:spPr>
        <p:txBody>
          <a:bodyPr wrap="square" lIns="126000" tIns="126000" rIns="126000" bIns="0" rtlCol="0" anchor="t" anchorCtr="0">
            <a:noAutofit/>
          </a:bodyPr>
          <a:lstStyle/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Multimodal 3D Body Imaging Camera</a:t>
            </a:r>
            <a:br>
              <a:rPr lang="de-DE" sz="1100" b="1" dirty="0">
                <a:solidFill>
                  <a:srgbClr val="373A3B"/>
                </a:solidFill>
              </a:rPr>
            </a:b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Stamminger</a:t>
            </a:r>
            <a:r>
              <a:rPr lang="de-DE" sz="1100" dirty="0">
                <a:solidFill>
                  <a:srgbClr val="373A3B"/>
                </a:solidFill>
              </a:rPr>
              <a:t> – LGDV, </a:t>
            </a:r>
            <a:r>
              <a:rPr lang="de-DE" sz="1100" dirty="0" err="1">
                <a:solidFill>
                  <a:srgbClr val="373A3B"/>
                </a:solidFill>
              </a:rPr>
              <a:t>Vossiek</a:t>
            </a:r>
            <a:r>
              <a:rPr lang="de-DE" sz="1100" dirty="0">
                <a:solidFill>
                  <a:srgbClr val="373A3B"/>
                </a:solidFill>
              </a:rPr>
              <a:t> – LHFT]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de-DE" sz="1100" b="1" dirty="0" err="1">
                <a:solidFill>
                  <a:srgbClr val="373A3B"/>
                </a:solidFill>
              </a:rPr>
              <a:t>Holographic</a:t>
            </a:r>
            <a:r>
              <a:rPr lang="de-DE" sz="1100" b="1" dirty="0">
                <a:solidFill>
                  <a:srgbClr val="373A3B"/>
                </a:solidFill>
              </a:rPr>
              <a:t> 6D Wireless </a:t>
            </a:r>
            <a:r>
              <a:rPr lang="de-DE" sz="1100" b="1" dirty="0" err="1">
                <a:solidFill>
                  <a:srgbClr val="373A3B"/>
                </a:solidFill>
              </a:rPr>
              <a:t>Locating</a:t>
            </a:r>
            <a:r>
              <a:rPr lang="de-DE" sz="1100" b="1" dirty="0">
                <a:solidFill>
                  <a:srgbClr val="373A3B"/>
                </a:solidFill>
              </a:rPr>
              <a:t> and Motion Tracking</a:t>
            </a:r>
            <a:br>
              <a:rPr lang="de-DE" sz="1100" b="1" dirty="0">
                <a:solidFill>
                  <a:srgbClr val="373A3B"/>
                </a:solidFill>
              </a:rPr>
            </a:b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Vossiek</a:t>
            </a:r>
            <a:r>
              <a:rPr lang="de-DE" sz="1100" dirty="0">
                <a:solidFill>
                  <a:srgbClr val="373A3B"/>
                </a:solidFill>
              </a:rPr>
              <a:t> – LHFT]</a:t>
            </a:r>
            <a:endParaRPr dirty="0"/>
          </a:p>
          <a:p>
            <a:pPr marL="88900" indent="-88900"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Highly Integrated Localizable Wireless EMG Transponder   </a:t>
            </a:r>
            <a:r>
              <a:rPr lang="de-DE" sz="1100" dirty="0">
                <a:solidFill>
                  <a:srgbClr val="373A3B"/>
                </a:solidFill>
              </a:rPr>
              <a:t>[Hagelauer – MNT,TUM, Weigel – LTE]</a:t>
            </a:r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Microwave Interferometer for Cardiovascular and Respiratory Monitoring</a:t>
            </a:r>
            <a:br>
              <a:rPr lang="de-DE" sz="1100" b="1" dirty="0">
                <a:solidFill>
                  <a:srgbClr val="373A3B"/>
                </a:solidFill>
              </a:rPr>
            </a:br>
            <a:r>
              <a:rPr lang="de-DE" sz="1100" dirty="0">
                <a:solidFill>
                  <a:srgbClr val="373A3B"/>
                </a:solidFill>
              </a:rPr>
              <a:t>[Kölpin – IHF, TUHH]</a:t>
            </a:r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de-DE" sz="1100" b="1" dirty="0">
                <a:solidFill>
                  <a:srgbClr val="373A3B"/>
                </a:solidFill>
              </a:rPr>
              <a:t>Electro-</a:t>
            </a:r>
            <a:r>
              <a:rPr lang="de-DE" sz="1100" b="1" dirty="0" err="1">
                <a:solidFill>
                  <a:srgbClr val="373A3B"/>
                </a:solidFill>
              </a:rPr>
              <a:t>optic</a:t>
            </a:r>
            <a:r>
              <a:rPr lang="de-DE" sz="1100" b="1" dirty="0">
                <a:solidFill>
                  <a:srgbClr val="373A3B"/>
                </a:solidFill>
              </a:rPr>
              <a:t> </a:t>
            </a:r>
            <a:r>
              <a:rPr lang="de-DE" sz="1100" b="1" dirty="0" err="1">
                <a:solidFill>
                  <a:srgbClr val="373A3B"/>
                </a:solidFill>
              </a:rPr>
              <a:t>Microstructure</a:t>
            </a:r>
            <a:r>
              <a:rPr lang="de-DE" sz="1100" b="1" dirty="0">
                <a:solidFill>
                  <a:srgbClr val="373A3B"/>
                </a:solidFill>
              </a:rPr>
              <a:t>- and Micromotion-Senso</a:t>
            </a:r>
          </a:p>
          <a:p>
            <a:pPr>
              <a:spcAft>
                <a:spcPts val="300"/>
              </a:spcAft>
              <a:buClr>
                <a:srgbClr val="373A3B"/>
              </a:buClr>
              <a:buSzPct val="90000"/>
              <a:defRPr/>
            </a:pPr>
            <a:r>
              <a:rPr lang="de-DE" sz="1100" b="1" dirty="0">
                <a:solidFill>
                  <a:srgbClr val="373A3B"/>
                </a:solidFill>
              </a:rPr>
              <a:t>  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Schmauß</a:t>
            </a:r>
            <a:r>
              <a:rPr lang="de-DE" sz="1100" dirty="0">
                <a:solidFill>
                  <a:srgbClr val="373A3B"/>
                </a:solidFill>
              </a:rPr>
              <a:t>, Carlowitz – LHFT]</a:t>
            </a:r>
            <a:endParaRPr dirty="0"/>
          </a:p>
        </p:txBody>
      </p:sp>
      <p:sp>
        <p:nvSpPr>
          <p:cNvPr id="24" name="Textfeld 23"/>
          <p:cNvSpPr txBox="1"/>
          <p:nvPr/>
        </p:nvSpPr>
        <p:spPr bwMode="auto">
          <a:xfrm>
            <a:off x="7785816" y="673201"/>
            <a:ext cx="4067033" cy="2520376"/>
          </a:xfrm>
          <a:prstGeom prst="rect">
            <a:avLst/>
          </a:prstGeom>
          <a:noFill/>
        </p:spPr>
        <p:txBody>
          <a:bodyPr wrap="square" lIns="126000" tIns="126000" rIns="126000" bIns="0" rtlCol="0" anchor="t" anchorCtr="0">
            <a:noAutofit/>
          </a:bodyPr>
          <a:lstStyle/>
          <a:p>
            <a:pPr marL="88900" indent="-88900"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Coding of Multimodal Body Hull Data</a:t>
            </a:r>
          </a:p>
          <a:p>
            <a:pPr>
              <a:buClr>
                <a:srgbClr val="373A3B"/>
              </a:buClr>
              <a:buSzPct val="90000"/>
              <a:defRPr/>
            </a:pPr>
            <a:r>
              <a:rPr lang="en-GB" sz="1100" b="1" dirty="0">
                <a:solidFill>
                  <a:srgbClr val="373A3B"/>
                </a:solidFill>
              </a:rPr>
              <a:t>   </a:t>
            </a:r>
            <a:r>
              <a:rPr lang="de-DE" sz="1100" dirty="0">
                <a:solidFill>
                  <a:srgbClr val="373A3B"/>
                </a:solidFill>
              </a:rPr>
              <a:t>[Kaup – LMS]</a:t>
            </a:r>
            <a:endParaRPr lang="de-DE"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de-DE" sz="1100" b="1" dirty="0" err="1">
                <a:solidFill>
                  <a:srgbClr val="373A3B"/>
                </a:solidFill>
              </a:rPr>
              <a:t>Protocols</a:t>
            </a:r>
            <a:r>
              <a:rPr lang="de-DE" sz="1100" b="1" dirty="0">
                <a:solidFill>
                  <a:srgbClr val="373A3B"/>
                </a:solidFill>
              </a:rPr>
              <a:t> and </a:t>
            </a:r>
            <a:r>
              <a:rPr lang="de-DE" sz="1100" b="1" dirty="0" err="1">
                <a:solidFill>
                  <a:srgbClr val="373A3B"/>
                </a:solidFill>
              </a:rPr>
              <a:t>Algorithms</a:t>
            </a:r>
            <a:r>
              <a:rPr lang="de-DE" sz="1100" b="1" dirty="0">
                <a:solidFill>
                  <a:srgbClr val="373A3B"/>
                </a:solidFill>
              </a:rPr>
              <a:t> </a:t>
            </a:r>
            <a:r>
              <a:rPr lang="de-DE" sz="1100" b="1" dirty="0" err="1">
                <a:solidFill>
                  <a:srgbClr val="373A3B"/>
                </a:solidFill>
              </a:rPr>
              <a:t>for</a:t>
            </a:r>
            <a:r>
              <a:rPr lang="de-DE" sz="1100" b="1" dirty="0">
                <a:solidFill>
                  <a:srgbClr val="373A3B"/>
                </a:solidFill>
              </a:rPr>
              <a:t> Energy-</a:t>
            </a:r>
            <a:r>
              <a:rPr lang="de-DE" sz="1100" b="1" dirty="0" err="1">
                <a:solidFill>
                  <a:srgbClr val="373A3B"/>
                </a:solidFill>
              </a:rPr>
              <a:t>efficient</a:t>
            </a:r>
            <a:r>
              <a:rPr lang="de-DE" sz="1100" b="1" dirty="0">
                <a:solidFill>
                  <a:srgbClr val="373A3B"/>
                </a:solidFill>
              </a:rPr>
              <a:t> Reference Signal     and EMG </a:t>
            </a:r>
            <a:r>
              <a:rPr lang="de-DE" sz="1100" b="1">
                <a:solidFill>
                  <a:srgbClr val="373A3B"/>
                </a:solidFill>
              </a:rPr>
              <a:t>Sensor Data </a:t>
            </a:r>
            <a:r>
              <a:rPr lang="de-DE" sz="1100" b="1" dirty="0">
                <a:solidFill>
                  <a:srgbClr val="373A3B"/>
                </a:solidFill>
              </a:rPr>
              <a:t>Transmission </a:t>
            </a:r>
            <a:r>
              <a:rPr lang="de-DE" sz="1100" b="1" dirty="0" err="1">
                <a:solidFill>
                  <a:srgbClr val="373A3B"/>
                </a:solidFill>
              </a:rPr>
              <a:t>Integrating</a:t>
            </a:r>
            <a:r>
              <a:rPr lang="de-DE" sz="1100" b="1" dirty="0">
                <a:solidFill>
                  <a:srgbClr val="373A3B"/>
                </a:solidFill>
              </a:rPr>
              <a:t> </a:t>
            </a:r>
            <a:r>
              <a:rPr lang="de-DE" sz="1100" b="1" dirty="0" err="1">
                <a:solidFill>
                  <a:srgbClr val="373A3B"/>
                </a:solidFill>
              </a:rPr>
              <a:t>Local</a:t>
            </a:r>
            <a:r>
              <a:rPr lang="de-DE" sz="1100" b="1" dirty="0">
                <a:solidFill>
                  <a:srgbClr val="373A3B"/>
                </a:solidFill>
              </a:rPr>
              <a:t> Energy </a:t>
            </a:r>
            <a:r>
              <a:rPr lang="de-DE" sz="1100" b="1" dirty="0" err="1">
                <a:solidFill>
                  <a:srgbClr val="373A3B"/>
                </a:solidFill>
              </a:rPr>
              <a:t>Harvesting</a:t>
            </a:r>
            <a:endParaRPr lang="de-DE" sz="1100" b="1" dirty="0">
              <a:solidFill>
                <a:srgbClr val="373A3B"/>
              </a:solidFill>
            </a:endParaRPr>
          </a:p>
          <a:p>
            <a:pPr>
              <a:spcAft>
                <a:spcPts val="300"/>
              </a:spcAft>
              <a:buClr>
                <a:srgbClr val="373A3B"/>
              </a:buClr>
              <a:buSzPct val="90000"/>
              <a:defRPr/>
            </a:pPr>
            <a:r>
              <a:rPr lang="de-DE" sz="1100" b="1" dirty="0">
                <a:solidFill>
                  <a:srgbClr val="373A3B"/>
                </a:solidFill>
              </a:rPr>
              <a:t>   </a:t>
            </a:r>
            <a:r>
              <a:rPr lang="de-DE" sz="1100" dirty="0">
                <a:solidFill>
                  <a:srgbClr val="373A3B"/>
                </a:solidFill>
              </a:rPr>
              <a:t>[Schober – IDC]</a:t>
            </a:r>
            <a:endParaRPr lang="de-DE"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Compressive Sensing for </a:t>
            </a:r>
            <a:r>
              <a:rPr lang="en-GB" sz="1100" b="1" dirty="0" err="1">
                <a:solidFill>
                  <a:srgbClr val="373A3B"/>
                </a:solidFill>
              </a:rPr>
              <a:t>Empathokinaesthetic</a:t>
            </a:r>
            <a:r>
              <a:rPr lang="en-GB" sz="1100" b="1" dirty="0">
                <a:solidFill>
                  <a:srgbClr val="373A3B"/>
                </a:solidFill>
              </a:rPr>
              <a:t> Radar Sensors</a:t>
            </a:r>
          </a:p>
          <a:p>
            <a:pPr>
              <a:spcAft>
                <a:spcPts val="300"/>
              </a:spcAft>
              <a:buClr>
                <a:srgbClr val="373A3B"/>
              </a:buClr>
              <a:buSzPct val="90000"/>
              <a:defRPr/>
            </a:pPr>
            <a:r>
              <a:rPr lang="en-GB" sz="1100" b="1" dirty="0">
                <a:solidFill>
                  <a:srgbClr val="373A3B"/>
                </a:solidFill>
              </a:rPr>
              <a:t>   </a:t>
            </a:r>
            <a:r>
              <a:rPr lang="de-DE" sz="1100" dirty="0">
                <a:solidFill>
                  <a:srgbClr val="373A3B"/>
                </a:solidFill>
              </a:rPr>
              <a:t>[Müller – IDC]</a:t>
            </a:r>
            <a:endParaRPr lang="de-DE"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Visualization of Motion Sequences Based on a Biomechanical Model</a:t>
            </a:r>
            <a:br>
              <a:rPr lang="de-DE" sz="1100" b="1" dirty="0">
                <a:solidFill>
                  <a:srgbClr val="373A3B"/>
                </a:solidFill>
              </a:rPr>
            </a:b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Stamminger</a:t>
            </a:r>
            <a:r>
              <a:rPr lang="de-DE" sz="1100" dirty="0">
                <a:solidFill>
                  <a:srgbClr val="373A3B"/>
                </a:solidFill>
              </a:rPr>
              <a:t> – LGDV, Winkler – MN]</a:t>
            </a:r>
          </a:p>
        </p:txBody>
      </p:sp>
      <p:sp>
        <p:nvSpPr>
          <p:cNvPr id="25" name="Textfeld 24"/>
          <p:cNvSpPr txBox="1"/>
          <p:nvPr/>
        </p:nvSpPr>
        <p:spPr bwMode="auto">
          <a:xfrm>
            <a:off x="349200" y="3253807"/>
            <a:ext cx="4067033" cy="2520376"/>
          </a:xfrm>
          <a:prstGeom prst="rect">
            <a:avLst/>
          </a:prstGeom>
          <a:noFill/>
        </p:spPr>
        <p:txBody>
          <a:bodyPr wrap="square" lIns="126000" tIns="126000" rIns="0" bIns="0" rtlCol="0" anchor="t" anchorCtr="0">
            <a:noAutofit/>
          </a:bodyPr>
          <a:lstStyle/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Machine Learning for Personalization of Musculoskeletal Models, Movement </a:t>
            </a:r>
            <a:r>
              <a:rPr lang="en-GB" sz="1100" b="1" dirty="0" err="1">
                <a:solidFill>
                  <a:srgbClr val="373A3B"/>
                </a:solidFill>
              </a:rPr>
              <a:t>Analy</a:t>
            </a:r>
            <a:r>
              <a:rPr lang="en-GB" sz="1100" b="1" dirty="0">
                <a:solidFill>
                  <a:srgbClr val="373A3B"/>
                </a:solidFill>
              </a:rPr>
              <a:t>-sis, and Movement Predictions</a:t>
            </a:r>
            <a:r>
              <a:rPr lang="de-DE" sz="1100" b="1" dirty="0">
                <a:solidFill>
                  <a:srgbClr val="373A3B"/>
                </a:solidFill>
              </a:rPr>
              <a:t>                 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Koelewijn</a:t>
            </a:r>
            <a:r>
              <a:rPr lang="de-DE" sz="1100" dirty="0">
                <a:solidFill>
                  <a:srgbClr val="373A3B"/>
                </a:solidFill>
              </a:rPr>
              <a:t> – </a:t>
            </a:r>
            <a:r>
              <a:rPr lang="de-DE" sz="1100" dirty="0" err="1">
                <a:solidFill>
                  <a:srgbClr val="373A3B"/>
                </a:solidFill>
              </a:rPr>
              <a:t>MaD</a:t>
            </a:r>
            <a:r>
              <a:rPr lang="de-DE" sz="1100" dirty="0">
                <a:solidFill>
                  <a:srgbClr val="373A3B"/>
                </a:solidFill>
              </a:rPr>
              <a:t>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Filtering of Multimodal Motion Capture Data through Individualized Musculoskeletal Human Models                  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Wartzack</a:t>
            </a:r>
            <a:r>
              <a:rPr lang="de-DE" sz="1100" dirty="0">
                <a:solidFill>
                  <a:srgbClr val="373A3B"/>
                </a:solidFill>
              </a:rPr>
              <a:t>, Miehling – </a:t>
            </a:r>
            <a:r>
              <a:rPr lang="de-DE" sz="1100" dirty="0" err="1">
                <a:solidFill>
                  <a:srgbClr val="373A3B"/>
                </a:solidFill>
              </a:rPr>
              <a:t>KTmfk</a:t>
            </a:r>
            <a:r>
              <a:rPr lang="de-DE" sz="1100" dirty="0">
                <a:solidFill>
                  <a:srgbClr val="373A3B"/>
                </a:solidFill>
              </a:rPr>
              <a:t>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Investigation of Postural Control using </a:t>
            </a:r>
            <a:r>
              <a:rPr lang="en-GB" sz="1100" b="1" dirty="0" err="1">
                <a:solidFill>
                  <a:srgbClr val="373A3B"/>
                </a:solidFill>
              </a:rPr>
              <a:t>Sensomotorically</a:t>
            </a:r>
            <a:r>
              <a:rPr lang="en-GB" sz="1100" b="1" dirty="0">
                <a:solidFill>
                  <a:srgbClr val="373A3B"/>
                </a:solidFill>
              </a:rPr>
              <a:t> Extended Musculoskeletal Human Models                                              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Wartzack</a:t>
            </a:r>
            <a:r>
              <a:rPr lang="de-DE" sz="1100" dirty="0">
                <a:solidFill>
                  <a:srgbClr val="373A3B"/>
                </a:solidFill>
              </a:rPr>
              <a:t>, Miehling – </a:t>
            </a:r>
            <a:r>
              <a:rPr lang="de-DE" sz="1100" dirty="0" err="1">
                <a:solidFill>
                  <a:srgbClr val="373A3B"/>
                </a:solidFill>
              </a:rPr>
              <a:t>KTmfk</a:t>
            </a:r>
            <a:r>
              <a:rPr lang="de-DE" sz="1100" dirty="0">
                <a:solidFill>
                  <a:srgbClr val="373A3B"/>
                </a:solidFill>
              </a:rPr>
              <a:t>, Winkler, </a:t>
            </a:r>
            <a:r>
              <a:rPr lang="de-DE" sz="1100" dirty="0" err="1">
                <a:solidFill>
                  <a:srgbClr val="373A3B"/>
                </a:solidFill>
              </a:rPr>
              <a:t>Eskofier</a:t>
            </a:r>
            <a:r>
              <a:rPr lang="de-DE" sz="1100" dirty="0">
                <a:solidFill>
                  <a:srgbClr val="373A3B"/>
                </a:solidFill>
              </a:rPr>
              <a:t> – </a:t>
            </a:r>
            <a:r>
              <a:rPr lang="de-DE" sz="1100" dirty="0" err="1">
                <a:solidFill>
                  <a:srgbClr val="373A3B"/>
                </a:solidFill>
              </a:rPr>
              <a:t>MaD</a:t>
            </a:r>
            <a:r>
              <a:rPr lang="de-DE" sz="1100" dirty="0">
                <a:solidFill>
                  <a:srgbClr val="373A3B"/>
                </a:solidFill>
              </a:rPr>
              <a:t>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Analysis of Degenerative Motion Impairments through Integration of </a:t>
            </a:r>
            <a:r>
              <a:rPr lang="en-GB" sz="1100" b="1" dirty="0" err="1">
                <a:solidFill>
                  <a:srgbClr val="373A3B"/>
                </a:solidFill>
              </a:rPr>
              <a:t>Empa-thokinaesthetic</a:t>
            </a:r>
            <a:r>
              <a:rPr lang="en-GB" sz="1100" b="1" dirty="0">
                <a:solidFill>
                  <a:srgbClr val="373A3B"/>
                </a:solidFill>
              </a:rPr>
              <a:t> Sensor Data in Biomechanical Human Models</a:t>
            </a:r>
          </a:p>
          <a:p>
            <a:pPr>
              <a:spcAft>
                <a:spcPts val="300"/>
              </a:spcAft>
              <a:buClr>
                <a:srgbClr val="373A3B"/>
              </a:buClr>
              <a:buSzPct val="90000"/>
              <a:defRPr/>
            </a:pPr>
            <a:r>
              <a:rPr lang="en-GB" sz="1100" b="1" dirty="0">
                <a:solidFill>
                  <a:srgbClr val="373A3B"/>
                </a:solidFill>
              </a:rPr>
              <a:t>   </a:t>
            </a:r>
            <a:r>
              <a:rPr lang="de-DE" sz="1100" dirty="0">
                <a:solidFill>
                  <a:srgbClr val="373A3B"/>
                </a:solidFill>
              </a:rPr>
              <a:t>[Leyendecker – LTD]</a:t>
            </a:r>
            <a:endParaRPr dirty="0"/>
          </a:p>
        </p:txBody>
      </p:sp>
      <p:sp>
        <p:nvSpPr>
          <p:cNvPr id="26" name="Textfeld 25"/>
          <p:cNvSpPr txBox="1"/>
          <p:nvPr/>
        </p:nvSpPr>
        <p:spPr bwMode="auto">
          <a:xfrm>
            <a:off x="7785816" y="3253807"/>
            <a:ext cx="4067033" cy="2520376"/>
          </a:xfrm>
          <a:prstGeom prst="rect">
            <a:avLst/>
          </a:prstGeom>
          <a:noFill/>
        </p:spPr>
        <p:txBody>
          <a:bodyPr wrap="square" lIns="126000" tIns="126000" rIns="126000" bIns="0" rtlCol="0" anchor="t" anchorCtr="0">
            <a:noAutofit/>
          </a:bodyPr>
          <a:lstStyle/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Hand Motion Patterns Derived from </a:t>
            </a:r>
            <a:r>
              <a:rPr lang="en-GB" sz="1100" b="1" dirty="0" err="1">
                <a:solidFill>
                  <a:srgbClr val="373A3B"/>
                </a:solidFill>
              </a:rPr>
              <a:t>Empathokinaesthetic</a:t>
            </a:r>
            <a:r>
              <a:rPr lang="en-GB" sz="1100" b="1" dirty="0">
                <a:solidFill>
                  <a:srgbClr val="373A3B"/>
                </a:solidFill>
              </a:rPr>
              <a:t> Sensor Data as a Diagnostic Parameter for Disease Activity in Patients with Rheumatic Diseases</a:t>
            </a:r>
            <a:br>
              <a:rPr lang="de-DE" sz="1100" b="1" dirty="0">
                <a:solidFill>
                  <a:srgbClr val="373A3B"/>
                </a:solidFill>
              </a:rPr>
            </a:b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Liphardt</a:t>
            </a:r>
            <a:r>
              <a:rPr lang="de-DE" sz="1100" dirty="0">
                <a:solidFill>
                  <a:srgbClr val="373A3B"/>
                </a:solidFill>
              </a:rPr>
              <a:t>, Schett – Med3]</a:t>
            </a:r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 </a:t>
            </a:r>
            <a:r>
              <a:rPr lang="en-GB" sz="1100" b="1" dirty="0" err="1">
                <a:solidFill>
                  <a:srgbClr val="373A3B"/>
                </a:solidFill>
              </a:rPr>
              <a:t>Empathokinaesthetic</a:t>
            </a:r>
            <a:r>
              <a:rPr lang="en-GB" sz="1100" b="1" dirty="0">
                <a:solidFill>
                  <a:srgbClr val="373A3B"/>
                </a:solidFill>
              </a:rPr>
              <a:t> Sensor Technology for Biofeedback in Depressed Patients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Berking</a:t>
            </a:r>
            <a:r>
              <a:rPr lang="de-DE" sz="1100" dirty="0">
                <a:solidFill>
                  <a:srgbClr val="373A3B"/>
                </a:solidFill>
              </a:rPr>
              <a:t> - </a:t>
            </a:r>
            <a:r>
              <a:rPr lang="de-DE" sz="1100" dirty="0" err="1">
                <a:solidFill>
                  <a:srgbClr val="373A3B"/>
                </a:solidFill>
              </a:rPr>
              <a:t>KliPs</a:t>
            </a:r>
            <a:r>
              <a:rPr lang="de-DE" sz="1100" dirty="0">
                <a:solidFill>
                  <a:srgbClr val="373A3B"/>
                </a:solidFill>
              </a:rPr>
              <a:t>, </a:t>
            </a:r>
            <a:r>
              <a:rPr lang="de-DE" sz="1100" dirty="0" err="1">
                <a:solidFill>
                  <a:srgbClr val="373A3B"/>
                </a:solidFill>
              </a:rPr>
              <a:t>Eskofier</a:t>
            </a:r>
            <a:r>
              <a:rPr lang="de-DE" sz="1100" dirty="0">
                <a:solidFill>
                  <a:srgbClr val="373A3B"/>
                </a:solidFill>
              </a:rPr>
              <a:t> – </a:t>
            </a:r>
            <a:r>
              <a:rPr lang="de-DE" sz="1100" dirty="0" err="1">
                <a:solidFill>
                  <a:srgbClr val="373A3B"/>
                </a:solidFill>
              </a:rPr>
              <a:t>MaD</a:t>
            </a:r>
            <a:r>
              <a:rPr lang="de-DE" sz="1100" dirty="0">
                <a:solidFill>
                  <a:srgbClr val="373A3B"/>
                </a:solidFill>
              </a:rPr>
              <a:t>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Contact-free Measurement of Stress, its Determinants and Consequences </a:t>
            </a:r>
            <a:r>
              <a:rPr lang="de-DE" sz="1100" dirty="0">
                <a:solidFill>
                  <a:srgbClr val="373A3B"/>
                </a:solidFill>
              </a:rPr>
              <a:t>[Rohleder – GESPSY]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>
                <a:solidFill>
                  <a:srgbClr val="373A3B"/>
                </a:solidFill>
              </a:rPr>
              <a:t>Sensor-based Movement and Sleep Analysis in Parkinson's Disease</a:t>
            </a:r>
            <a:r>
              <a:rPr lang="de-DE" sz="1100" b="1" dirty="0">
                <a:solidFill>
                  <a:srgbClr val="373A3B"/>
                </a:solidFill>
              </a:rPr>
              <a:t> </a:t>
            </a:r>
            <a:r>
              <a:rPr lang="de-DE" sz="1100" dirty="0">
                <a:solidFill>
                  <a:srgbClr val="373A3B"/>
                </a:solidFill>
              </a:rPr>
              <a:t>[Winkler – MN, </a:t>
            </a:r>
            <a:r>
              <a:rPr lang="de-DE" sz="1100" dirty="0" err="1">
                <a:solidFill>
                  <a:srgbClr val="373A3B"/>
                </a:solidFill>
              </a:rPr>
              <a:t>Eskofier</a:t>
            </a:r>
            <a:r>
              <a:rPr lang="de-DE" sz="1100" dirty="0">
                <a:solidFill>
                  <a:srgbClr val="373A3B"/>
                </a:solidFill>
              </a:rPr>
              <a:t> – </a:t>
            </a:r>
            <a:r>
              <a:rPr lang="de-DE" sz="1100" dirty="0" err="1">
                <a:solidFill>
                  <a:srgbClr val="373A3B"/>
                </a:solidFill>
              </a:rPr>
              <a:t>MaD</a:t>
            </a:r>
            <a:r>
              <a:rPr lang="de-DE" sz="1100" dirty="0">
                <a:solidFill>
                  <a:srgbClr val="373A3B"/>
                </a:solidFill>
              </a:rPr>
              <a:t>]</a:t>
            </a:r>
            <a:endParaRPr dirty="0"/>
          </a:p>
          <a:p>
            <a:pPr marL="88900" indent="-88900">
              <a:spcAft>
                <a:spcPts val="300"/>
              </a:spcAft>
              <a:buClr>
                <a:srgbClr val="373A3B"/>
              </a:buClr>
              <a:buSzPct val="90000"/>
              <a:buFont typeface="Arial"/>
              <a:buChar char="•"/>
              <a:defRPr/>
            </a:pPr>
            <a:r>
              <a:rPr lang="en-GB" sz="1100" b="1" dirty="0" err="1">
                <a:solidFill>
                  <a:srgbClr val="373A3B"/>
                </a:solidFill>
              </a:rPr>
              <a:t>Empathokinaesthetic</a:t>
            </a:r>
            <a:r>
              <a:rPr lang="en-GB" sz="1100" b="1" dirty="0">
                <a:solidFill>
                  <a:srgbClr val="373A3B"/>
                </a:solidFill>
              </a:rPr>
              <a:t> Assessment and Pattern Recognition of Movement as Biomarkers for Health Status, Wellbeing and Prognosis of Palliative Patients </a:t>
            </a:r>
            <a:r>
              <a:rPr lang="de-DE" sz="1100" dirty="0">
                <a:solidFill>
                  <a:srgbClr val="373A3B"/>
                </a:solidFill>
              </a:rPr>
              <a:t>[</a:t>
            </a:r>
            <a:r>
              <a:rPr lang="de-DE" sz="1100" dirty="0" err="1">
                <a:solidFill>
                  <a:srgbClr val="373A3B"/>
                </a:solidFill>
              </a:rPr>
              <a:t>Ostgathe</a:t>
            </a:r>
            <a:r>
              <a:rPr lang="de-DE" sz="1100" dirty="0">
                <a:solidFill>
                  <a:srgbClr val="373A3B"/>
                </a:solidFill>
              </a:rPr>
              <a:t> – PALL]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5309291" y="2619246"/>
            <a:ext cx="1619507" cy="1619507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2983482" y="2619246"/>
            <a:ext cx="1619507" cy="161950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9960911" y="2619246"/>
            <a:ext cx="1619507" cy="1619507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7635100" y="2619246"/>
            <a:ext cx="1619507" cy="1619507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/>
        </p:nvPicPr>
        <p:blipFill>
          <a:blip r:embed="rId6"/>
          <a:stretch/>
        </p:blipFill>
        <p:spPr bwMode="auto">
          <a:xfrm>
            <a:off x="657673" y="2619246"/>
            <a:ext cx="1619507" cy="16195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390</Words>
  <Application>Microsoft Office PowerPoint</Application>
  <DocSecurity>0</DocSecurity>
  <PresentationFormat>Breitbild</PresentationFormat>
  <Paragraphs>41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Schickert, Marcus</dc:creator>
  <cp:keywords/>
  <dc:description/>
  <cp:lastModifiedBy>Ramírez Rozo, Alejandra</cp:lastModifiedBy>
  <cp:revision>45</cp:revision>
  <dcterms:created xsi:type="dcterms:W3CDTF">2019-05-29T08:37:08Z</dcterms:created>
  <dcterms:modified xsi:type="dcterms:W3CDTF">2024-04-21T00:33:07Z</dcterms:modified>
  <cp:category/>
  <dc:identifier/>
  <cp:contentStatus/>
  <dc:language/>
  <cp:version/>
</cp:coreProperties>
</file>